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6"/>
    <p:sldMasterId id="2147483752" r:id="rId7"/>
    <p:sldMasterId id="2147483778" r:id="rId8"/>
    <p:sldMasterId id="2147483848" r:id="rId9"/>
    <p:sldMasterId id="2147483879" r:id="rId10"/>
    <p:sldMasterId id="2147483895" r:id="rId11"/>
  </p:sldMasterIdLst>
  <p:notesMasterIdLst>
    <p:notesMasterId r:id="rId27"/>
  </p:notesMasterIdLst>
  <p:sldIdLst>
    <p:sldId id="660" r:id="rId12"/>
    <p:sldId id="661" r:id="rId13"/>
    <p:sldId id="662" r:id="rId14"/>
    <p:sldId id="663" r:id="rId15"/>
    <p:sldId id="664" r:id="rId16"/>
    <p:sldId id="665" r:id="rId17"/>
    <p:sldId id="670" r:id="rId18"/>
    <p:sldId id="669" r:id="rId19"/>
    <p:sldId id="666" r:id="rId20"/>
    <p:sldId id="667" r:id="rId21"/>
    <p:sldId id="671" r:id="rId22"/>
    <p:sldId id="673" r:id="rId23"/>
    <p:sldId id="672" r:id="rId24"/>
    <p:sldId id="674" r:id="rId25"/>
    <p:sldId id="668" r:id="rId26"/>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864" userDrawn="1">
          <p15:clr>
            <a:srgbClr val="A4A3A4"/>
          </p15:clr>
        </p15:guide>
        <p15:guide id="3" orient="horz" pos="816" userDrawn="1">
          <p15:clr>
            <a:srgbClr val="A4A3A4"/>
          </p15:clr>
        </p15:guide>
        <p15:guide id="4" orient="horz" pos="3744" userDrawn="1">
          <p15:clr>
            <a:srgbClr val="A4A3A4"/>
          </p15:clr>
        </p15:guide>
        <p15:guide id="5" orient="horz" pos="258" userDrawn="1">
          <p15:clr>
            <a:srgbClr val="A4A3A4"/>
          </p15:clr>
        </p15:guide>
        <p15:guide id="6" pos="3840" userDrawn="1">
          <p15:clr>
            <a:srgbClr val="A4A3A4"/>
          </p15:clr>
        </p15:guide>
        <p15:guide id="7" pos="384" userDrawn="1">
          <p15:clr>
            <a:srgbClr val="A4A3A4"/>
          </p15:clr>
        </p15:guide>
        <p15:guide id="8" pos="7296"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ma Bluck"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DE5"/>
    <a:srgbClr val="01789B"/>
    <a:srgbClr val="7EB4CE"/>
    <a:srgbClr val="A4C43B"/>
    <a:srgbClr val="79913A"/>
    <a:srgbClr val="5B6F32"/>
    <a:srgbClr val="9FCAE2"/>
    <a:srgbClr val="748B39"/>
    <a:srgbClr val="BED4EC"/>
    <a:srgbClr val="AFCF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7" autoAdjust="0"/>
    <p:restoredTop sz="94434" autoAdjust="0"/>
  </p:normalViewPr>
  <p:slideViewPr>
    <p:cSldViewPr snapToGrid="0" showGuides="1">
      <p:cViewPr varScale="1">
        <p:scale>
          <a:sx n="106" d="100"/>
          <a:sy n="106" d="100"/>
        </p:scale>
        <p:origin x="648" y="108"/>
      </p:cViewPr>
      <p:guideLst>
        <p:guide orient="horz" pos="2160"/>
        <p:guide orient="horz" pos="864"/>
        <p:guide orient="horz" pos="816"/>
        <p:guide orient="horz" pos="3744"/>
        <p:guide orient="horz" pos="258"/>
        <p:guide pos="3840"/>
        <p:guide pos="384"/>
        <p:guide pos="7296"/>
      </p:guideLst>
    </p:cSldViewPr>
  </p:slideViewPr>
  <p:outlineViewPr>
    <p:cViewPr>
      <p:scale>
        <a:sx n="33" d="100"/>
        <a:sy n="33" d="100"/>
      </p:scale>
      <p:origin x="0" y="1518"/>
    </p:cViewPr>
  </p:outlineViewPr>
  <p:notesTextViewPr>
    <p:cViewPr>
      <p:scale>
        <a:sx n="3" d="2"/>
        <a:sy n="3" d="2"/>
      </p:scale>
      <p:origin x="0" y="0"/>
    </p:cViewPr>
  </p:notesTextViewPr>
  <p:sorterViewPr>
    <p:cViewPr>
      <p:scale>
        <a:sx n="90" d="100"/>
        <a:sy n="90" d="100"/>
      </p:scale>
      <p:origin x="0" y="-360"/>
    </p:cViewPr>
  </p:sorterViewPr>
  <p:notesViewPr>
    <p:cSldViewPr snapToGrid="0">
      <p:cViewPr varScale="1">
        <p:scale>
          <a:sx n="51" d="100"/>
          <a:sy n="51" d="100"/>
        </p:scale>
        <p:origin x="2928" y="78"/>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2.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3.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commentAuthors" Target="commentAuthors.xml"/><Relationship Id="rId10" Type="http://schemas.openxmlformats.org/officeDocument/2006/relationships/slideMaster" Target="slideMasters/slideMaster5.xml"/><Relationship Id="rId19" Type="http://schemas.openxmlformats.org/officeDocument/2006/relationships/slide" Target="slides/slide8.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5260" tIns="47629" rIns="95260" bIns="47629" rtlCol="0"/>
          <a:lstStyle>
            <a:lvl1pPr algn="l">
              <a:defRPr sz="1300"/>
            </a:lvl1pPr>
          </a:lstStyle>
          <a:p>
            <a:endParaRPr lang="en-US" dirty="0"/>
          </a:p>
        </p:txBody>
      </p:sp>
      <p:sp>
        <p:nvSpPr>
          <p:cNvPr id="3" name="Date Placeholder 2"/>
          <p:cNvSpPr>
            <a:spLocks noGrp="1"/>
          </p:cNvSpPr>
          <p:nvPr>
            <p:ph type="dt" idx="1"/>
          </p:nvPr>
        </p:nvSpPr>
        <p:spPr>
          <a:xfrm>
            <a:off x="3850443" y="0"/>
            <a:ext cx="2945659" cy="493713"/>
          </a:xfrm>
          <a:prstGeom prst="rect">
            <a:avLst/>
          </a:prstGeom>
        </p:spPr>
        <p:txBody>
          <a:bodyPr vert="horz" lIns="95260" tIns="47629" rIns="95260" bIns="47629" rtlCol="0"/>
          <a:lstStyle>
            <a:lvl1pPr algn="r">
              <a:defRPr sz="1300"/>
            </a:lvl1pPr>
          </a:lstStyle>
          <a:p>
            <a:fld id="{3D41FB95-A9B9-4B18-9622-01AF6211B2AD}" type="datetimeFigureOut">
              <a:rPr lang="en-US" smtClean="0"/>
              <a:pPr/>
              <a:t>8/21/2019</a:t>
            </a:fld>
            <a:endParaRPr lang="en-US" dirty="0"/>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5260" tIns="47629" rIns="95260" bIns="47629" rtlCol="0" anchor="ctr"/>
          <a:lstStyle/>
          <a:p>
            <a:endParaRPr lang="en-US" dirty="0"/>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5260" tIns="47629" rIns="95260" bIns="476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8825"/>
            <a:ext cx="2945659" cy="493713"/>
          </a:xfrm>
          <a:prstGeom prst="rect">
            <a:avLst/>
          </a:prstGeom>
        </p:spPr>
        <p:txBody>
          <a:bodyPr vert="horz" lIns="95260" tIns="47629" rIns="95260" bIns="4762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50443" y="9378825"/>
            <a:ext cx="2945659" cy="493713"/>
          </a:xfrm>
          <a:prstGeom prst="rect">
            <a:avLst/>
          </a:prstGeom>
        </p:spPr>
        <p:txBody>
          <a:bodyPr vert="horz" lIns="95260" tIns="47629" rIns="95260" bIns="47629" rtlCol="0" anchor="b"/>
          <a:lstStyle>
            <a:lvl1pPr algn="r">
              <a:defRPr sz="1300"/>
            </a:lvl1pPr>
          </a:lstStyle>
          <a:p>
            <a:fld id="{B1D41364-15E5-4D19-9F44-7E52E8E6B660}" type="slidenum">
              <a:rPr lang="en-US" smtClean="0"/>
              <a:pPr/>
              <a:t>‹#›</a:t>
            </a:fld>
            <a:endParaRPr lang="en-US" dirty="0"/>
          </a:p>
        </p:txBody>
      </p:sp>
    </p:spTree>
    <p:extLst>
      <p:ext uri="{BB962C8B-B14F-4D97-AF65-F5344CB8AC3E}">
        <p14:creationId xmlns:p14="http://schemas.microsoft.com/office/powerpoint/2010/main" val="654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t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3.tif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3.tif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3.tif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492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AE703-0E65-4093-B1C8-92A9C828E39B}"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DA3F6-7A6F-4815-85AC-52B3F0D8D7DC}" type="slidenum">
              <a:rPr lang="en-US" smtClean="0"/>
              <a:t>‹#›</a:t>
            </a:fld>
            <a:endParaRPr lang="en-US"/>
          </a:p>
        </p:txBody>
      </p:sp>
    </p:spTree>
    <p:extLst>
      <p:ext uri="{BB962C8B-B14F-4D97-AF65-F5344CB8AC3E}">
        <p14:creationId xmlns:p14="http://schemas.microsoft.com/office/powerpoint/2010/main" val="75167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5AE703-0E65-4093-B1C8-92A9C828E39B}"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DA3F6-7A6F-4815-85AC-52B3F0D8D7DC}" type="slidenum">
              <a:rPr lang="en-US" smtClean="0"/>
              <a:t>‹#›</a:t>
            </a:fld>
            <a:endParaRPr lang="en-US"/>
          </a:p>
        </p:txBody>
      </p:sp>
    </p:spTree>
    <p:extLst>
      <p:ext uri="{BB962C8B-B14F-4D97-AF65-F5344CB8AC3E}">
        <p14:creationId xmlns:p14="http://schemas.microsoft.com/office/powerpoint/2010/main" val="1493137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5AE703-0E65-4093-B1C8-92A9C828E39B}"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DA3F6-7A6F-4815-85AC-52B3F0D8D7DC}" type="slidenum">
              <a:rPr lang="en-US" smtClean="0"/>
              <a:t>‹#›</a:t>
            </a:fld>
            <a:endParaRPr lang="en-US"/>
          </a:p>
        </p:txBody>
      </p:sp>
    </p:spTree>
    <p:extLst>
      <p:ext uri="{BB962C8B-B14F-4D97-AF65-F5344CB8AC3E}">
        <p14:creationId xmlns:p14="http://schemas.microsoft.com/office/powerpoint/2010/main" val="831753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5AE703-0E65-4093-B1C8-92A9C828E39B}"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8DA3F6-7A6F-4815-85AC-52B3F0D8D7DC}" type="slidenum">
              <a:rPr lang="en-US" smtClean="0"/>
              <a:t>‹#›</a:t>
            </a:fld>
            <a:endParaRPr lang="en-US"/>
          </a:p>
        </p:txBody>
      </p:sp>
    </p:spTree>
    <p:extLst>
      <p:ext uri="{BB962C8B-B14F-4D97-AF65-F5344CB8AC3E}">
        <p14:creationId xmlns:p14="http://schemas.microsoft.com/office/powerpoint/2010/main" val="3101160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5AE703-0E65-4093-B1C8-92A9C828E39B}"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8DA3F6-7A6F-4815-85AC-52B3F0D8D7DC}" type="slidenum">
              <a:rPr lang="en-US" smtClean="0"/>
              <a:t>‹#›</a:t>
            </a:fld>
            <a:endParaRPr lang="en-US"/>
          </a:p>
        </p:txBody>
      </p:sp>
    </p:spTree>
    <p:extLst>
      <p:ext uri="{BB962C8B-B14F-4D97-AF65-F5344CB8AC3E}">
        <p14:creationId xmlns:p14="http://schemas.microsoft.com/office/powerpoint/2010/main" val="2062422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AE703-0E65-4093-B1C8-92A9C828E39B}"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8DA3F6-7A6F-4815-85AC-52B3F0D8D7DC}" type="slidenum">
              <a:rPr lang="en-US" smtClean="0"/>
              <a:t>‹#›</a:t>
            </a:fld>
            <a:endParaRPr lang="en-US"/>
          </a:p>
        </p:txBody>
      </p:sp>
    </p:spTree>
    <p:extLst>
      <p:ext uri="{BB962C8B-B14F-4D97-AF65-F5344CB8AC3E}">
        <p14:creationId xmlns:p14="http://schemas.microsoft.com/office/powerpoint/2010/main" val="1476497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5AE703-0E65-4093-B1C8-92A9C828E39B}"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DA3F6-7A6F-4815-85AC-52B3F0D8D7DC}" type="slidenum">
              <a:rPr lang="en-US" smtClean="0"/>
              <a:t>‹#›</a:t>
            </a:fld>
            <a:endParaRPr lang="en-US"/>
          </a:p>
        </p:txBody>
      </p:sp>
    </p:spTree>
    <p:extLst>
      <p:ext uri="{BB962C8B-B14F-4D97-AF65-F5344CB8AC3E}">
        <p14:creationId xmlns:p14="http://schemas.microsoft.com/office/powerpoint/2010/main" val="630917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5AE703-0E65-4093-B1C8-92A9C828E39B}"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DA3F6-7A6F-4815-85AC-52B3F0D8D7DC}" type="slidenum">
              <a:rPr lang="en-US" smtClean="0"/>
              <a:t>‹#›</a:t>
            </a:fld>
            <a:endParaRPr lang="en-US"/>
          </a:p>
        </p:txBody>
      </p:sp>
    </p:spTree>
    <p:extLst>
      <p:ext uri="{BB962C8B-B14F-4D97-AF65-F5344CB8AC3E}">
        <p14:creationId xmlns:p14="http://schemas.microsoft.com/office/powerpoint/2010/main" val="511202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AE703-0E65-4093-B1C8-92A9C828E39B}"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DA3F6-7A6F-4815-85AC-52B3F0D8D7DC}" type="slidenum">
              <a:rPr lang="en-US" smtClean="0"/>
              <a:t>‹#›</a:t>
            </a:fld>
            <a:endParaRPr lang="en-US"/>
          </a:p>
        </p:txBody>
      </p:sp>
    </p:spTree>
    <p:extLst>
      <p:ext uri="{BB962C8B-B14F-4D97-AF65-F5344CB8AC3E}">
        <p14:creationId xmlns:p14="http://schemas.microsoft.com/office/powerpoint/2010/main" val="2600299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AE703-0E65-4093-B1C8-92A9C828E39B}"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DA3F6-7A6F-4815-85AC-52B3F0D8D7DC}" type="slidenum">
              <a:rPr lang="en-US" smtClean="0"/>
              <a:t>‹#›</a:t>
            </a:fld>
            <a:endParaRPr lang="en-US"/>
          </a:p>
        </p:txBody>
      </p:sp>
    </p:spTree>
    <p:extLst>
      <p:ext uri="{BB962C8B-B14F-4D97-AF65-F5344CB8AC3E}">
        <p14:creationId xmlns:p14="http://schemas.microsoft.com/office/powerpoint/2010/main" val="379184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33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46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7" name="Rectangle 6"/>
          <p:cNvSpPr/>
          <p:nvPr userDrawn="1"/>
        </p:nvSpPr>
        <p:spPr>
          <a:xfrm>
            <a:off x="0" y="-1"/>
            <a:ext cx="12192000" cy="20932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ctangle 7"/>
          <p:cNvSpPr/>
          <p:nvPr userDrawn="1"/>
        </p:nvSpPr>
        <p:spPr>
          <a:xfrm>
            <a:off x="0" y="6648681"/>
            <a:ext cx="12192000" cy="20932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Footer Placeholder 4"/>
          <p:cNvSpPr txBox="1">
            <a:spLocks/>
          </p:cNvSpPr>
          <p:nvPr userDrawn="1"/>
        </p:nvSpPr>
        <p:spPr>
          <a:xfrm>
            <a:off x="2515124" y="6066798"/>
            <a:ext cx="4997192" cy="508800"/>
          </a:xfrm>
          <a:prstGeom prst="rect">
            <a:avLst/>
          </a:prstGeom>
        </p:spPr>
        <p:txBody>
          <a:bodyPr/>
          <a:lstStyle>
            <a:defPPr>
              <a:defRPr lang="en-US"/>
            </a:defPPr>
            <a:lvl1pPr marL="0" algn="l" defTabSz="914400" rtl="0" eaLnBrk="1" latinLnBrk="0" hangingPunct="1">
              <a:defRPr lang="en-US" sz="1000"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i="1" kern="1200" dirty="0" smtClean="0">
                <a:solidFill>
                  <a:schemeClr val="tx1"/>
                </a:solidFill>
                <a:effectLst/>
                <a:latin typeface="+mn-lt"/>
                <a:ea typeface="+mn-ea"/>
                <a:cs typeface="+mn-cs"/>
              </a:rPr>
              <a:t>STEM School Label is Co-funded by the Erasmus+ </a:t>
            </a:r>
            <a:r>
              <a:rPr lang="en-US" sz="750" i="1" kern="1200" dirty="0" err="1" smtClean="0">
                <a:solidFill>
                  <a:schemeClr val="tx1"/>
                </a:solidFill>
                <a:effectLst/>
                <a:latin typeface="+mn-lt"/>
                <a:ea typeface="+mn-ea"/>
                <a:cs typeface="+mn-cs"/>
              </a:rPr>
              <a:t>Programme</a:t>
            </a:r>
            <a:r>
              <a:rPr lang="en-US" sz="750" i="1" kern="1200" dirty="0" smtClean="0">
                <a:solidFill>
                  <a:schemeClr val="tx1"/>
                </a:solidFill>
                <a:effectLst/>
                <a:latin typeface="+mn-lt"/>
                <a:ea typeface="+mn-ea"/>
                <a:cs typeface="+mn-cs"/>
              </a:rPr>
              <a:t> of the European Union (Grant Agreement N. 2017-1-BE02-KA201-034748). The content of the document is the sole responsibility of the organizer and it does not represent the opinion of the European Commission (EC), and the EC is not responsible for any use that might be made of information contained.</a:t>
            </a:r>
            <a:endParaRPr lang="fr-BE" sz="750" kern="1200" dirty="0" smtClean="0">
              <a:solidFill>
                <a:schemeClr val="tx1"/>
              </a:solidFill>
              <a:effectLst/>
              <a:latin typeface="+mn-lt"/>
              <a:ea typeface="+mn-ea"/>
              <a:cs typeface="+mn-cs"/>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816" y="5952064"/>
            <a:ext cx="1927071" cy="55045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232453"/>
            <a:ext cx="3143739" cy="2226068"/>
          </a:xfrm>
          <a:prstGeom prst="rect">
            <a:avLst/>
          </a:prstGeom>
        </p:spPr>
      </p:pic>
    </p:spTree>
    <p:extLst>
      <p:ext uri="{BB962C8B-B14F-4D97-AF65-F5344CB8AC3E}">
        <p14:creationId xmlns:p14="http://schemas.microsoft.com/office/powerpoint/2010/main" val="380906071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D249AA-3C2C-4379-BE8C-3A6A60747E47}" type="datetimeFigureOut">
              <a:rPr lang="en-GB" smtClean="0"/>
              <a:t>21/08/2019</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31BD4FB-423A-4129-9F67-DDB6123C33B4}" type="slidenum">
              <a:rPr lang="en-GB" smtClean="0"/>
              <a:t>‹#›</a:t>
            </a:fld>
            <a:endParaRPr lang="en-GB"/>
          </a:p>
        </p:txBody>
      </p:sp>
      <p:sp>
        <p:nvSpPr>
          <p:cNvPr id="7" name="Rectangle 6"/>
          <p:cNvSpPr/>
          <p:nvPr userDrawn="1"/>
        </p:nvSpPr>
        <p:spPr>
          <a:xfrm>
            <a:off x="0" y="-1"/>
            <a:ext cx="12192000" cy="20932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ctangle 7"/>
          <p:cNvSpPr/>
          <p:nvPr userDrawn="1"/>
        </p:nvSpPr>
        <p:spPr>
          <a:xfrm>
            <a:off x="0" y="6648681"/>
            <a:ext cx="12192000" cy="20932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5424046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TEM MOOC">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713"/>
            <a:ext cx="2743200" cy="364944"/>
          </a:xfrm>
          <a:prstGeom prst="rect">
            <a:avLst/>
          </a:prstGeom>
        </p:spPr>
        <p:txBody>
          <a:bodyPr/>
          <a:lstStyle/>
          <a:p>
            <a:pPr eaLnBrk="0" fontAlgn="base" hangingPunct="0">
              <a:spcBef>
                <a:spcPct val="0"/>
              </a:spcBef>
              <a:spcAft>
                <a:spcPct val="0"/>
              </a:spcAft>
            </a:pPr>
            <a:fld id="{9634862C-3567-4907-B88A-4647BABBF1C3}" type="datetimeFigureOut">
              <a:rPr lang="en-GB" sz="2400" smtClean="0">
                <a:solidFill>
                  <a:srgbClr val="000000"/>
                </a:solidFill>
                <a:latin typeface="Gill Sans" charset="0"/>
                <a:ea typeface="ヒラギノ角ゴ ProN W3" charset="-128"/>
                <a:sym typeface="Gill Sans" charset="0"/>
              </a:rPr>
              <a:pPr eaLnBrk="0" fontAlgn="base" hangingPunct="0">
                <a:spcBef>
                  <a:spcPct val="0"/>
                </a:spcBef>
                <a:spcAft>
                  <a:spcPct val="0"/>
                </a:spcAft>
              </a:pPr>
              <a:t>21/08/2019</a:t>
            </a:fld>
            <a:endParaRPr lang="en-GB" sz="2400">
              <a:solidFill>
                <a:srgbClr val="000000"/>
              </a:solidFill>
              <a:latin typeface="Gill Sans" charset="0"/>
              <a:ea typeface="ヒラギノ角ゴ ProN W3" charset="-128"/>
              <a:sym typeface="Gill Sans" charset="0"/>
            </a:endParaRPr>
          </a:p>
        </p:txBody>
      </p:sp>
      <p:sp>
        <p:nvSpPr>
          <p:cNvPr id="5" name="Footer Placeholder 4"/>
          <p:cNvSpPr>
            <a:spLocks noGrp="1"/>
          </p:cNvSpPr>
          <p:nvPr>
            <p:ph type="ftr" sz="quarter" idx="11"/>
          </p:nvPr>
        </p:nvSpPr>
        <p:spPr>
          <a:xfrm>
            <a:off x="4038600" y="6356713"/>
            <a:ext cx="4114800" cy="364944"/>
          </a:xfrm>
          <a:prstGeom prst="rect">
            <a:avLst/>
          </a:prstGeom>
        </p:spPr>
        <p:txBody>
          <a:bodyPr/>
          <a:lstStyle/>
          <a:p>
            <a:pPr eaLnBrk="0" fontAlgn="base" hangingPunct="0">
              <a:spcBef>
                <a:spcPct val="0"/>
              </a:spcBef>
              <a:spcAft>
                <a:spcPct val="0"/>
              </a:spcAft>
            </a:pPr>
            <a:endParaRPr lang="en-GB" sz="2400">
              <a:solidFill>
                <a:srgbClr val="000000"/>
              </a:solidFill>
              <a:latin typeface="Gill Sans" charset="0"/>
              <a:ea typeface="ヒラギノ角ゴ ProN W3" charset="-128"/>
              <a:sym typeface="Gill Sans" charset="0"/>
            </a:endParaRPr>
          </a:p>
        </p:txBody>
      </p:sp>
      <p:sp>
        <p:nvSpPr>
          <p:cNvPr id="6" name="Slide Number Placeholder 5"/>
          <p:cNvSpPr>
            <a:spLocks noGrp="1"/>
          </p:cNvSpPr>
          <p:nvPr>
            <p:ph type="sldNum" sz="quarter" idx="12"/>
          </p:nvPr>
        </p:nvSpPr>
        <p:spPr>
          <a:xfrm>
            <a:off x="8610600" y="6356713"/>
            <a:ext cx="2743200" cy="364944"/>
          </a:xfrm>
          <a:prstGeom prst="rect">
            <a:avLst/>
          </a:prstGeom>
        </p:spPr>
        <p:txBody>
          <a:bodyPr/>
          <a:lstStyle/>
          <a:p>
            <a:pPr eaLnBrk="0" fontAlgn="base" hangingPunct="0">
              <a:spcBef>
                <a:spcPct val="0"/>
              </a:spcBef>
              <a:spcAft>
                <a:spcPct val="0"/>
              </a:spcAft>
            </a:pPr>
            <a:fld id="{4A0DC202-2A6D-4A9F-A871-EEAD6DCDFB9E}" type="slidenum">
              <a:rPr lang="en-GB" sz="2400" smtClean="0">
                <a:solidFill>
                  <a:srgbClr val="000000"/>
                </a:solidFill>
                <a:latin typeface="Gill Sans" charset="0"/>
                <a:ea typeface="ヒラギノ角ゴ ProN W3" charset="-128"/>
                <a:sym typeface="Gill Sans" charset="0"/>
              </a:rPr>
              <a:pPr eaLnBrk="0" fontAlgn="base" hangingPunct="0">
                <a:spcBef>
                  <a:spcPct val="0"/>
                </a:spcBef>
                <a:spcAft>
                  <a:spcPct val="0"/>
                </a:spcAft>
              </a:pPr>
              <a:t>‹#›</a:t>
            </a:fld>
            <a:endParaRPr lang="en-GB" sz="2400">
              <a:solidFill>
                <a:srgbClr val="000000"/>
              </a:solidFill>
              <a:latin typeface="Gill Sans" charset="0"/>
              <a:ea typeface="ヒラギノ角ゴ ProN W3" charset="-128"/>
              <a:sym typeface="Gill Sans" charset="0"/>
            </a:endParaRPr>
          </a:p>
        </p:txBody>
      </p:sp>
      <p:grpSp>
        <p:nvGrpSpPr>
          <p:cNvPr id="7" name="Group 6"/>
          <p:cNvGrpSpPr>
            <a:grpSpLocks/>
          </p:cNvGrpSpPr>
          <p:nvPr userDrawn="1"/>
        </p:nvGrpSpPr>
        <p:grpSpPr bwMode="auto">
          <a:xfrm rot="10800000">
            <a:off x="0" y="-1614"/>
            <a:ext cx="12192000" cy="125964"/>
            <a:chOff x="3175" y="6691474"/>
            <a:chExt cx="9144000" cy="166534"/>
          </a:xfrm>
          <a:solidFill>
            <a:srgbClr val="00B050"/>
          </a:solidFill>
        </p:grpSpPr>
        <p:grpSp>
          <p:nvGrpSpPr>
            <p:cNvPr id="8" name="Ομάδα 4"/>
            <p:cNvGrpSpPr>
              <a:grpSpLocks/>
            </p:cNvGrpSpPr>
            <p:nvPr/>
          </p:nvGrpSpPr>
          <p:grpSpPr bwMode="auto">
            <a:xfrm rot="10800000">
              <a:off x="974725" y="6691481"/>
              <a:ext cx="8172450" cy="166527"/>
              <a:chOff x="-3175" y="6558445"/>
              <a:chExt cx="8172450" cy="144017"/>
            </a:xfrm>
            <a:grpFill/>
          </p:grpSpPr>
          <p:sp>
            <p:nvSpPr>
              <p:cNvPr id="10" name="Ορθογώνιο 8"/>
              <p:cNvSpPr/>
              <p:nvPr/>
            </p:nvSpPr>
            <p:spPr>
              <a:xfrm>
                <a:off x="-3175" y="6558445"/>
                <a:ext cx="4473575" cy="1440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sz="1350">
                  <a:solidFill>
                    <a:srgbClr val="FFC000"/>
                  </a:solidFill>
                  <a:sym typeface="Gill Sans" charset="0"/>
                </a:endParaRPr>
              </a:p>
            </p:txBody>
          </p:sp>
          <p:sp>
            <p:nvSpPr>
              <p:cNvPr id="11" name="Ορθογώνιο 9"/>
              <p:cNvSpPr/>
              <p:nvPr/>
            </p:nvSpPr>
            <p:spPr>
              <a:xfrm>
                <a:off x="4470400" y="6558445"/>
                <a:ext cx="1106488" cy="1440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sz="1350">
                  <a:solidFill>
                    <a:prstClr val="white"/>
                  </a:solidFill>
                  <a:sym typeface="Gill Sans" charset="0"/>
                </a:endParaRPr>
              </a:p>
            </p:txBody>
          </p:sp>
          <p:sp>
            <p:nvSpPr>
              <p:cNvPr id="12" name="Ορθογώνιο 10"/>
              <p:cNvSpPr/>
              <p:nvPr/>
            </p:nvSpPr>
            <p:spPr>
              <a:xfrm>
                <a:off x="5568950" y="6558445"/>
                <a:ext cx="1160463" cy="1440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sz="1350">
                  <a:solidFill>
                    <a:prstClr val="white"/>
                  </a:solidFill>
                  <a:sym typeface="Gill Sans" charset="0"/>
                </a:endParaRPr>
              </a:p>
            </p:txBody>
          </p:sp>
          <p:sp>
            <p:nvSpPr>
              <p:cNvPr id="13" name="Ορθογώνιο 11"/>
              <p:cNvSpPr/>
              <p:nvPr/>
            </p:nvSpPr>
            <p:spPr>
              <a:xfrm>
                <a:off x="6729413" y="6558445"/>
                <a:ext cx="1439862" cy="1440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sz="1350">
                  <a:solidFill>
                    <a:prstClr val="white"/>
                  </a:solidFill>
                  <a:sym typeface="Gill Sans" charset="0"/>
                </a:endParaRPr>
              </a:p>
            </p:txBody>
          </p:sp>
        </p:grpSp>
        <p:sp>
          <p:nvSpPr>
            <p:cNvPr id="9" name="Ορθογώνιο 9"/>
            <p:cNvSpPr/>
            <p:nvPr/>
          </p:nvSpPr>
          <p:spPr bwMode="auto">
            <a:xfrm rot="10800000">
              <a:off x="3175" y="6691474"/>
              <a:ext cx="971550" cy="1665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sz="1350">
                <a:solidFill>
                  <a:prstClr val="white"/>
                </a:solidFill>
                <a:sym typeface="Gill Sans" charset="0"/>
              </a:endParaRPr>
            </a:p>
          </p:txBody>
        </p:sp>
      </p:grpSp>
      <p:sp>
        <p:nvSpPr>
          <p:cNvPr id="14" name="Espace réservé du contenu 2"/>
          <p:cNvSpPr txBox="1">
            <a:spLocks/>
          </p:cNvSpPr>
          <p:nvPr userDrawn="1"/>
        </p:nvSpPr>
        <p:spPr>
          <a:xfrm>
            <a:off x="526684" y="3610345"/>
            <a:ext cx="10876165" cy="1336343"/>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0859" algn="r">
              <a:spcBef>
                <a:spcPts val="771"/>
              </a:spcBef>
              <a:spcAft>
                <a:spcPts val="514"/>
              </a:spcAft>
              <a:defRPr/>
            </a:pPr>
            <a:r>
              <a:rPr lang="en-GB" sz="3086" b="1" dirty="0" smtClean="0">
                <a:solidFill>
                  <a:srgbClr val="0070C0"/>
                </a:solidFill>
                <a:ea typeface="Arial Unicode MS" panose="020B0604020202020204" pitchFamily="34" charset="-128"/>
                <a:sym typeface="Gill Sans" charset="0"/>
              </a:rPr>
              <a:t>[Presentation title] </a:t>
            </a:r>
          </a:p>
          <a:p>
            <a:pPr marL="30859" algn="r">
              <a:spcBef>
                <a:spcPts val="771"/>
              </a:spcBef>
              <a:spcAft>
                <a:spcPts val="514"/>
              </a:spcAft>
              <a:defRPr/>
            </a:pPr>
            <a:r>
              <a:rPr lang="en-GB" altLang="en-US" sz="2314" b="1" dirty="0" smtClean="0">
                <a:solidFill>
                  <a:srgbClr val="0070C0"/>
                </a:solidFill>
                <a:ea typeface="Arial Unicode MS" panose="020B0604020202020204" pitchFamily="34" charset="-128"/>
                <a:sym typeface="Gill Sans" charset="0"/>
              </a:rPr>
              <a:t>[Speaker]</a:t>
            </a:r>
            <a:endParaRPr lang="fr-BE" altLang="en-US" sz="2572" b="1" dirty="0" smtClean="0">
              <a:solidFill>
                <a:srgbClr val="0070C0"/>
              </a:solidFill>
              <a:ea typeface="Arial Unicode MS" panose="020B0604020202020204" pitchFamily="34" charset="-128"/>
              <a:sym typeface="Gill Sans" charset="0"/>
            </a:endParaRPr>
          </a:p>
        </p:txBody>
      </p:sp>
      <p:sp>
        <p:nvSpPr>
          <p:cNvPr id="15" name="Subtitle 5"/>
          <p:cNvSpPr txBox="1">
            <a:spLocks/>
          </p:cNvSpPr>
          <p:nvPr userDrawn="1"/>
        </p:nvSpPr>
        <p:spPr>
          <a:xfrm>
            <a:off x="3740352" y="4867632"/>
            <a:ext cx="7595697" cy="317814"/>
          </a:xfrm>
          <a:prstGeom prst="rect">
            <a:avLst/>
          </a:prstGeom>
        </p:spPr>
        <p:txBody>
          <a:bodyPr vert="horz" lIns="39189" tIns="19594" rIns="39189" bIns="19594"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b="1" dirty="0" smtClean="0">
                <a:solidFill>
                  <a:prstClr val="black"/>
                </a:solidFill>
                <a:sym typeface="Gill Sans" charset="0"/>
              </a:rPr>
              <a:t>[Secondary information (date/Module/</a:t>
            </a:r>
            <a:r>
              <a:rPr lang="en-US" sz="1200" b="1" dirty="0" err="1" smtClean="0">
                <a:solidFill>
                  <a:prstClr val="black"/>
                </a:solidFill>
                <a:sym typeface="Gill Sans" charset="0"/>
              </a:rPr>
              <a:t>etc</a:t>
            </a:r>
            <a:r>
              <a:rPr lang="en-US" sz="1200" b="1" dirty="0" smtClean="0">
                <a:solidFill>
                  <a:prstClr val="black"/>
                </a:solidFill>
                <a:sym typeface="Gill Sans" charset="0"/>
              </a:rPr>
              <a:t>)]</a:t>
            </a:r>
          </a:p>
        </p:txBody>
      </p:sp>
      <p:pic>
        <p:nvPicPr>
          <p:cNvPr id="16" name="Picture 15"/>
          <p:cNvPicPr/>
          <p:nvPr userDrawn="1"/>
        </p:nvPicPr>
        <p:blipFill>
          <a:blip r:embed="rId2">
            <a:extLst>
              <a:ext uri="{28A0092B-C50C-407E-A947-70E740481C1C}">
                <a14:useLocalDpi xmlns:a14="http://schemas.microsoft.com/office/drawing/2010/main" val="0"/>
              </a:ext>
            </a:extLst>
          </a:blip>
          <a:stretch>
            <a:fillRect/>
          </a:stretch>
        </p:blipFill>
        <p:spPr>
          <a:xfrm>
            <a:off x="5122929" y="2157981"/>
            <a:ext cx="3642433" cy="1185881"/>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40" y="1082962"/>
            <a:ext cx="5140368" cy="2428354"/>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44040" y="187369"/>
            <a:ext cx="6048672" cy="1791187"/>
          </a:xfrm>
          <a:prstGeom prst="rect">
            <a:avLst/>
          </a:prstGeom>
        </p:spPr>
      </p:pic>
      <p:sp>
        <p:nvSpPr>
          <p:cNvPr id="19" name="Flowchart: Document 13"/>
          <p:cNvSpPr/>
          <p:nvPr userDrawn="1"/>
        </p:nvSpPr>
        <p:spPr>
          <a:xfrm rot="10800000" flipH="1">
            <a:off x="1236" y="5269392"/>
            <a:ext cx="12191329" cy="158860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86"/>
              <a:gd name="connsiteY0" fmla="*/ 0 h 20709"/>
              <a:gd name="connsiteX1" fmla="*/ 21600 w 21686"/>
              <a:gd name="connsiteY1" fmla="*/ 0 h 20709"/>
              <a:gd name="connsiteX2" fmla="*/ 21686 w 21686"/>
              <a:gd name="connsiteY2" fmla="*/ 6834 h 20709"/>
              <a:gd name="connsiteX3" fmla="*/ 0 w 21686"/>
              <a:gd name="connsiteY3" fmla="*/ 20172 h 20709"/>
              <a:gd name="connsiteX4" fmla="*/ 0 w 21686"/>
              <a:gd name="connsiteY4" fmla="*/ 0 h 20709"/>
              <a:gd name="connsiteX0" fmla="*/ 0 w 21686"/>
              <a:gd name="connsiteY0" fmla="*/ 0 h 22708"/>
              <a:gd name="connsiteX1" fmla="*/ 21600 w 21686"/>
              <a:gd name="connsiteY1" fmla="*/ 0 h 22708"/>
              <a:gd name="connsiteX2" fmla="*/ 21686 w 21686"/>
              <a:gd name="connsiteY2" fmla="*/ 6834 h 22708"/>
              <a:gd name="connsiteX3" fmla="*/ 0 w 21686"/>
              <a:gd name="connsiteY3" fmla="*/ 20172 h 22708"/>
              <a:gd name="connsiteX4" fmla="*/ 0 w 21686"/>
              <a:gd name="connsiteY4" fmla="*/ 0 h 22708"/>
              <a:gd name="connsiteX0" fmla="*/ 0 w 21686"/>
              <a:gd name="connsiteY0" fmla="*/ 0 h 18586"/>
              <a:gd name="connsiteX1" fmla="*/ 21600 w 21686"/>
              <a:gd name="connsiteY1" fmla="*/ 0 h 18586"/>
              <a:gd name="connsiteX2" fmla="*/ 21686 w 21686"/>
              <a:gd name="connsiteY2" fmla="*/ 6834 h 18586"/>
              <a:gd name="connsiteX3" fmla="*/ 86 w 21686"/>
              <a:gd name="connsiteY3" fmla="*/ 12911 h 18586"/>
              <a:gd name="connsiteX4" fmla="*/ 0 w 21686"/>
              <a:gd name="connsiteY4" fmla="*/ 0 h 18586"/>
              <a:gd name="connsiteX0" fmla="*/ 0 w 21686"/>
              <a:gd name="connsiteY0" fmla="*/ 0 h 13418"/>
              <a:gd name="connsiteX1" fmla="*/ 21600 w 21686"/>
              <a:gd name="connsiteY1" fmla="*/ 0 h 13418"/>
              <a:gd name="connsiteX2" fmla="*/ 21686 w 21686"/>
              <a:gd name="connsiteY2" fmla="*/ 6834 h 13418"/>
              <a:gd name="connsiteX3" fmla="*/ 86 w 21686"/>
              <a:gd name="connsiteY3" fmla="*/ 12911 h 13418"/>
              <a:gd name="connsiteX4" fmla="*/ 0 w 21686"/>
              <a:gd name="connsiteY4" fmla="*/ 0 h 13418"/>
              <a:gd name="connsiteX0" fmla="*/ 0 w 21600"/>
              <a:gd name="connsiteY0" fmla="*/ 0 h 17191"/>
              <a:gd name="connsiteX1" fmla="*/ 21600 w 21600"/>
              <a:gd name="connsiteY1" fmla="*/ 0 h 17191"/>
              <a:gd name="connsiteX2" fmla="*/ 21519 w 21600"/>
              <a:gd name="connsiteY2" fmla="*/ 11250 h 17191"/>
              <a:gd name="connsiteX3" fmla="*/ 86 w 21600"/>
              <a:gd name="connsiteY3" fmla="*/ 12911 h 17191"/>
              <a:gd name="connsiteX4" fmla="*/ 0 w 21600"/>
              <a:gd name="connsiteY4" fmla="*/ 0 h 17191"/>
              <a:gd name="connsiteX0" fmla="*/ 16 w 21616"/>
              <a:gd name="connsiteY0" fmla="*/ 0 h 17191"/>
              <a:gd name="connsiteX1" fmla="*/ 21616 w 21616"/>
              <a:gd name="connsiteY1" fmla="*/ 0 h 17191"/>
              <a:gd name="connsiteX2" fmla="*/ 21535 w 21616"/>
              <a:gd name="connsiteY2" fmla="*/ 11250 h 17191"/>
              <a:gd name="connsiteX3" fmla="*/ 7 w 21616"/>
              <a:gd name="connsiteY3" fmla="*/ 12911 h 17191"/>
              <a:gd name="connsiteX4" fmla="*/ 16 w 21616"/>
              <a:gd name="connsiteY4" fmla="*/ 0 h 17191"/>
              <a:gd name="connsiteX0" fmla="*/ 0 w 21600"/>
              <a:gd name="connsiteY0" fmla="*/ 0 h 17191"/>
              <a:gd name="connsiteX1" fmla="*/ 21600 w 21600"/>
              <a:gd name="connsiteY1" fmla="*/ 0 h 17191"/>
              <a:gd name="connsiteX2" fmla="*/ 21519 w 21600"/>
              <a:gd name="connsiteY2" fmla="*/ 11250 h 17191"/>
              <a:gd name="connsiteX3" fmla="*/ 39 w 21600"/>
              <a:gd name="connsiteY3" fmla="*/ 12911 h 17191"/>
              <a:gd name="connsiteX4" fmla="*/ 0 w 21600"/>
              <a:gd name="connsiteY4" fmla="*/ 0 h 17191"/>
              <a:gd name="connsiteX0" fmla="*/ 16 w 21616"/>
              <a:gd name="connsiteY0" fmla="*/ 0 h 17191"/>
              <a:gd name="connsiteX1" fmla="*/ 21616 w 21616"/>
              <a:gd name="connsiteY1" fmla="*/ 0 h 17191"/>
              <a:gd name="connsiteX2" fmla="*/ 21535 w 21616"/>
              <a:gd name="connsiteY2" fmla="*/ 11250 h 17191"/>
              <a:gd name="connsiteX3" fmla="*/ 7 w 21616"/>
              <a:gd name="connsiteY3" fmla="*/ 12911 h 17191"/>
              <a:gd name="connsiteX4" fmla="*/ 16 w 21616"/>
              <a:gd name="connsiteY4" fmla="*/ 0 h 17191"/>
              <a:gd name="connsiteX0" fmla="*/ 0 w 21624"/>
              <a:gd name="connsiteY0" fmla="*/ 0 h 17191"/>
              <a:gd name="connsiteX1" fmla="*/ 21624 w 21624"/>
              <a:gd name="connsiteY1" fmla="*/ 0 h 17191"/>
              <a:gd name="connsiteX2" fmla="*/ 21543 w 21624"/>
              <a:gd name="connsiteY2" fmla="*/ 11250 h 17191"/>
              <a:gd name="connsiteX3" fmla="*/ 15 w 21624"/>
              <a:gd name="connsiteY3" fmla="*/ 12911 h 17191"/>
              <a:gd name="connsiteX4" fmla="*/ 0 w 21624"/>
              <a:gd name="connsiteY4" fmla="*/ 0 h 17191"/>
              <a:gd name="connsiteX0" fmla="*/ 0 w 21625"/>
              <a:gd name="connsiteY0" fmla="*/ 0 h 17387"/>
              <a:gd name="connsiteX1" fmla="*/ 21624 w 21625"/>
              <a:gd name="connsiteY1" fmla="*/ 0 h 17387"/>
              <a:gd name="connsiteX2" fmla="*/ 21625 w 21625"/>
              <a:gd name="connsiteY2" fmla="*/ 11475 h 17387"/>
              <a:gd name="connsiteX3" fmla="*/ 15 w 21625"/>
              <a:gd name="connsiteY3" fmla="*/ 12911 h 17387"/>
              <a:gd name="connsiteX4" fmla="*/ 0 w 21625"/>
              <a:gd name="connsiteY4" fmla="*/ 0 h 17387"/>
              <a:gd name="connsiteX0" fmla="*/ 7 w 21632"/>
              <a:gd name="connsiteY0" fmla="*/ 0 h 17387"/>
              <a:gd name="connsiteX1" fmla="*/ 21631 w 21632"/>
              <a:gd name="connsiteY1" fmla="*/ 0 h 17387"/>
              <a:gd name="connsiteX2" fmla="*/ 21632 w 21632"/>
              <a:gd name="connsiteY2" fmla="*/ 11475 h 17387"/>
              <a:gd name="connsiteX3" fmla="*/ 8 w 21632"/>
              <a:gd name="connsiteY3" fmla="*/ 12911 h 17387"/>
              <a:gd name="connsiteX4" fmla="*/ 7 w 21632"/>
              <a:gd name="connsiteY4" fmla="*/ 0 h 17387"/>
              <a:gd name="connsiteX0" fmla="*/ 0 w 21625"/>
              <a:gd name="connsiteY0" fmla="*/ 0 h 17387"/>
              <a:gd name="connsiteX1" fmla="*/ 21624 w 21625"/>
              <a:gd name="connsiteY1" fmla="*/ 0 h 17387"/>
              <a:gd name="connsiteX2" fmla="*/ 21625 w 21625"/>
              <a:gd name="connsiteY2" fmla="*/ 11475 h 17387"/>
              <a:gd name="connsiteX3" fmla="*/ 1 w 21625"/>
              <a:gd name="connsiteY3" fmla="*/ 12911 h 17387"/>
              <a:gd name="connsiteX4" fmla="*/ 0 w 21625"/>
              <a:gd name="connsiteY4" fmla="*/ 0 h 17387"/>
              <a:gd name="connsiteX0" fmla="*/ 0 w 21625"/>
              <a:gd name="connsiteY0" fmla="*/ 0 h 17387"/>
              <a:gd name="connsiteX1" fmla="*/ 21624 w 21625"/>
              <a:gd name="connsiteY1" fmla="*/ 0 h 17387"/>
              <a:gd name="connsiteX2" fmla="*/ 21625 w 21625"/>
              <a:gd name="connsiteY2" fmla="*/ 11475 h 17387"/>
              <a:gd name="connsiteX3" fmla="*/ 1 w 21625"/>
              <a:gd name="connsiteY3" fmla="*/ 12911 h 17387"/>
              <a:gd name="connsiteX4" fmla="*/ 0 w 21625"/>
              <a:gd name="connsiteY4" fmla="*/ 0 h 17387"/>
              <a:gd name="connsiteX0" fmla="*/ 1 w 21626"/>
              <a:gd name="connsiteY0" fmla="*/ 0 h 17387"/>
              <a:gd name="connsiteX1" fmla="*/ 21625 w 21626"/>
              <a:gd name="connsiteY1" fmla="*/ 0 h 17387"/>
              <a:gd name="connsiteX2" fmla="*/ 21626 w 21626"/>
              <a:gd name="connsiteY2" fmla="*/ 11475 h 17387"/>
              <a:gd name="connsiteX3" fmla="*/ 2 w 21626"/>
              <a:gd name="connsiteY3" fmla="*/ 12911 h 17387"/>
              <a:gd name="connsiteX4" fmla="*/ 1 w 21626"/>
              <a:gd name="connsiteY4" fmla="*/ 0 h 17387"/>
              <a:gd name="connsiteX0" fmla="*/ 1 w 21626"/>
              <a:gd name="connsiteY0" fmla="*/ 0 h 12955"/>
              <a:gd name="connsiteX1" fmla="*/ 21625 w 21626"/>
              <a:gd name="connsiteY1" fmla="*/ 0 h 12955"/>
              <a:gd name="connsiteX2" fmla="*/ 21626 w 21626"/>
              <a:gd name="connsiteY2" fmla="*/ 11475 h 12955"/>
              <a:gd name="connsiteX3" fmla="*/ 2 w 21626"/>
              <a:gd name="connsiteY3" fmla="*/ 12911 h 12955"/>
              <a:gd name="connsiteX4" fmla="*/ 1 w 21626"/>
              <a:gd name="connsiteY4" fmla="*/ 0 h 12955"/>
              <a:gd name="connsiteX0" fmla="*/ 1 w 21626"/>
              <a:gd name="connsiteY0" fmla="*/ 0 h 13666"/>
              <a:gd name="connsiteX1" fmla="*/ 21625 w 21626"/>
              <a:gd name="connsiteY1" fmla="*/ 0 h 13666"/>
              <a:gd name="connsiteX2" fmla="*/ 21626 w 21626"/>
              <a:gd name="connsiteY2" fmla="*/ 11475 h 13666"/>
              <a:gd name="connsiteX3" fmla="*/ 2 w 21626"/>
              <a:gd name="connsiteY3" fmla="*/ 12911 h 13666"/>
              <a:gd name="connsiteX4" fmla="*/ 1 w 21626"/>
              <a:gd name="connsiteY4" fmla="*/ 0 h 13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6" h="13666">
                <a:moveTo>
                  <a:pt x="1" y="0"/>
                </a:moveTo>
                <a:lnTo>
                  <a:pt x="21625" y="0"/>
                </a:lnTo>
                <a:cubicBezTo>
                  <a:pt x="21625" y="5774"/>
                  <a:pt x="21626" y="5701"/>
                  <a:pt x="21626" y="11475"/>
                </a:cubicBezTo>
                <a:cubicBezTo>
                  <a:pt x="10733" y="18929"/>
                  <a:pt x="10848" y="4261"/>
                  <a:pt x="2" y="12911"/>
                </a:cubicBezTo>
                <a:cubicBezTo>
                  <a:pt x="-3" y="8551"/>
                  <a:pt x="3" y="4248"/>
                  <a:pt x="1" y="0"/>
                </a:cubicBezTo>
                <a:close/>
              </a:path>
            </a:pathLst>
          </a:custGeom>
          <a:solidFill>
            <a:srgbClr val="259D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2400" dirty="0">
              <a:solidFill>
                <a:prstClr val="white"/>
              </a:solidFill>
              <a:sym typeface="Gill Sans" charset="0"/>
            </a:endParaRPr>
          </a:p>
        </p:txBody>
      </p:sp>
      <p:pic>
        <p:nvPicPr>
          <p:cNvPr id="20" name="Picture 19" descr="http://www.europeanschoolnetacademy.eu/documents/10180/0/logo_eu.png/7b4a17f2-91e1-4725-9917-b2debb0aa378?t=1470212904382"/>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803" y="5836124"/>
            <a:ext cx="1231125" cy="740654"/>
          </a:xfrm>
          <a:prstGeom prst="rect">
            <a:avLst/>
          </a:prstGeom>
          <a:noFill/>
          <a:ln>
            <a:noFill/>
          </a:ln>
        </p:spPr>
      </p:pic>
      <p:sp>
        <p:nvSpPr>
          <p:cNvPr id="21" name="TextBox 20"/>
          <p:cNvSpPr txBox="1"/>
          <p:nvPr userDrawn="1"/>
        </p:nvSpPr>
        <p:spPr>
          <a:xfrm>
            <a:off x="1945443" y="5755189"/>
            <a:ext cx="10158083" cy="646331"/>
          </a:xfrm>
          <a:prstGeom prst="rect">
            <a:avLst/>
          </a:prstGeom>
          <a:noFill/>
        </p:spPr>
        <p:txBody>
          <a:bodyPr wrap="square" rtlCol="0">
            <a:spAutoFit/>
          </a:bodyPr>
          <a:lstStyle/>
          <a:p>
            <a:pPr eaLnBrk="0" fontAlgn="base" hangingPunct="0">
              <a:spcBef>
                <a:spcPct val="0"/>
              </a:spcBef>
              <a:spcAft>
                <a:spcPct val="0"/>
              </a:spcAft>
            </a:pPr>
            <a:r>
              <a:rPr lang="pt-PT" sz="1200" dirty="0">
                <a:solidFill>
                  <a:prstClr val="white"/>
                </a:solidFill>
                <a:latin typeface="Gill Sans" charset="0"/>
                <a:ea typeface="ヒラギノ角ゴ ProN W3" charset="-128"/>
                <a:sym typeface="Gill Sans" charset="0"/>
              </a:rPr>
              <a:t>Scientix 3 is supported by the </a:t>
            </a:r>
            <a:r>
              <a:rPr lang="en-GB" sz="1200" dirty="0">
                <a:solidFill>
                  <a:prstClr val="white"/>
                </a:solidFill>
                <a:latin typeface="Gill Sans" charset="0"/>
                <a:ea typeface="ヒラギノ角ゴ ProN W3" charset="-128"/>
                <a:sym typeface="Gill Sans" charset="0"/>
              </a:rPr>
              <a:t>European Union’s H2020 research and innovation programme</a:t>
            </a:r>
            <a:r>
              <a:rPr lang="pt-PT" sz="1200" dirty="0">
                <a:solidFill>
                  <a:prstClr val="white"/>
                </a:solidFill>
                <a:latin typeface="Gill Sans" charset="0"/>
                <a:ea typeface="ヒラギノ角ゴ ProN W3" charset="-128"/>
                <a:sym typeface="Gill Sans" charset="0"/>
              </a:rPr>
              <a:t> (Grant agreement N. 730009). SYSTEMIC is Co-funded by the Erasmus+ Programme of the European Union. The content of </a:t>
            </a:r>
            <a:r>
              <a:rPr lang="pt-PT" sz="1200" dirty="0" smtClean="0">
                <a:solidFill>
                  <a:prstClr val="white"/>
                </a:solidFill>
                <a:latin typeface="Gill Sans" charset="0"/>
                <a:ea typeface="ヒラギノ角ゴ ProN W3" charset="-128"/>
                <a:sym typeface="Gill Sans" charset="0"/>
              </a:rPr>
              <a:t>this material is </a:t>
            </a:r>
            <a:r>
              <a:rPr lang="pt-PT" sz="1200" dirty="0">
                <a:solidFill>
                  <a:prstClr val="white"/>
                </a:solidFill>
                <a:latin typeface="Gill Sans" charset="0"/>
                <a:ea typeface="ヒラギノ角ゴ ProN W3" charset="-128"/>
                <a:sym typeface="Gill Sans" charset="0"/>
              </a:rPr>
              <a:t>the sole responsibility of the organizer and it does not represent the opinion of the European Commission (EC), and the EC </a:t>
            </a:r>
            <a:r>
              <a:rPr lang="en-GB" sz="1200" dirty="0">
                <a:solidFill>
                  <a:prstClr val="white"/>
                </a:solidFill>
                <a:latin typeface="Gill Sans" charset="0"/>
                <a:ea typeface="ヒラギノ角ゴ ProN W3" charset="-128"/>
                <a:sym typeface="Gill Sans" charset="0"/>
              </a:rPr>
              <a:t>is not</a:t>
            </a:r>
            <a:r>
              <a:rPr lang="pt-PT" sz="1200" dirty="0">
                <a:solidFill>
                  <a:prstClr val="white"/>
                </a:solidFill>
                <a:latin typeface="Gill Sans" charset="0"/>
                <a:ea typeface="ヒラギノ角ゴ ProN W3" charset="-128"/>
                <a:sym typeface="Gill Sans" charset="0"/>
              </a:rPr>
              <a:t> responsible for any use that might be made of information contained</a:t>
            </a:r>
            <a:r>
              <a:rPr lang="pt-PT" sz="1200" dirty="0" smtClean="0">
                <a:solidFill>
                  <a:prstClr val="white"/>
                </a:solidFill>
                <a:latin typeface="Gill Sans" charset="0"/>
                <a:ea typeface="ヒラギノ角ゴ ProN W3" charset="-128"/>
                <a:sym typeface="Gill Sans" charset="0"/>
              </a:rPr>
              <a:t>.</a:t>
            </a:r>
            <a:endParaRPr lang="en-GB" sz="2400" dirty="0">
              <a:solidFill>
                <a:srgbClr val="000000"/>
              </a:solidFill>
              <a:latin typeface="Gill Sans" charset="0"/>
              <a:ea typeface="ヒラギノ角ゴ ProN W3" charset="-128"/>
              <a:sym typeface="Gill Sans" charset="0"/>
            </a:endParaRPr>
          </a:p>
        </p:txBody>
      </p:sp>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66827" y="194955"/>
            <a:ext cx="1990308" cy="789888"/>
          </a:xfrm>
          <a:prstGeom prst="rect">
            <a:avLst/>
          </a:prstGeom>
        </p:spPr>
      </p:pic>
      <p:pic>
        <p:nvPicPr>
          <p:cNvPr id="23" name="Picture 2" descr="C:\Users\alicepedretti\Desktop\Logo-2020+CSR-RGB.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180064" y="165420"/>
            <a:ext cx="964609" cy="87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2706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6974"/>
            <a:ext cx="10515600" cy="4296903"/>
          </a:xfrm>
          <a:prstGeom prst="rect">
            <a:avLst/>
          </a:prstGeom>
        </p:spPr>
        <p:txBody>
          <a:bodyPr/>
          <a:lstStyle>
            <a:lvl1pPr algn="l">
              <a:defRPr sz="2057">
                <a:solidFill>
                  <a:srgbClr val="0070C0"/>
                </a:solidFill>
                <a:latin typeface="Gill Sans"/>
              </a:defRPr>
            </a:lvl1pPr>
            <a:lvl2pPr algn="l">
              <a:defRPr sz="1714">
                <a:solidFill>
                  <a:srgbClr val="0070C0"/>
                </a:solidFill>
                <a:latin typeface="Gill Sans"/>
              </a:defRPr>
            </a:lvl2pPr>
            <a:lvl3pPr algn="l">
              <a:defRPr sz="1543">
                <a:solidFill>
                  <a:srgbClr val="0070C0"/>
                </a:solidFill>
                <a:latin typeface="Gill Sans"/>
              </a:defRPr>
            </a:lvl3pPr>
            <a:lvl4pPr algn="l">
              <a:defRPr sz="1372">
                <a:solidFill>
                  <a:srgbClr val="0070C0"/>
                </a:solidFill>
                <a:latin typeface="Gill Sans"/>
              </a:defRPr>
            </a:lvl4pPr>
            <a:lvl5pPr algn="l">
              <a:defRPr sz="1372">
                <a:solidFill>
                  <a:srgbClr val="0070C0"/>
                </a:solidFill>
                <a:latin typeface="Gill Sans"/>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8" name="Group 7"/>
          <p:cNvGrpSpPr>
            <a:grpSpLocks/>
          </p:cNvGrpSpPr>
          <p:nvPr userDrawn="1"/>
        </p:nvGrpSpPr>
        <p:grpSpPr bwMode="auto">
          <a:xfrm rot="10800000">
            <a:off x="0" y="-1614"/>
            <a:ext cx="12192000" cy="125964"/>
            <a:chOff x="3175" y="6691474"/>
            <a:chExt cx="9144000" cy="166534"/>
          </a:xfrm>
          <a:solidFill>
            <a:srgbClr val="00B050"/>
          </a:solidFill>
        </p:grpSpPr>
        <p:grpSp>
          <p:nvGrpSpPr>
            <p:cNvPr id="9" name="Ομάδα 4"/>
            <p:cNvGrpSpPr>
              <a:grpSpLocks/>
            </p:cNvGrpSpPr>
            <p:nvPr/>
          </p:nvGrpSpPr>
          <p:grpSpPr bwMode="auto">
            <a:xfrm rot="10800000">
              <a:off x="974725" y="6691481"/>
              <a:ext cx="8172450" cy="166527"/>
              <a:chOff x="-3175" y="6558445"/>
              <a:chExt cx="8172450" cy="144017"/>
            </a:xfrm>
            <a:grpFill/>
          </p:grpSpPr>
          <p:sp>
            <p:nvSpPr>
              <p:cNvPr id="11" name="Ορθογώνιο 8"/>
              <p:cNvSpPr/>
              <p:nvPr/>
            </p:nvSpPr>
            <p:spPr>
              <a:xfrm>
                <a:off x="-3175" y="6558445"/>
                <a:ext cx="4473575" cy="1440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sz="1350">
                  <a:solidFill>
                    <a:srgbClr val="FFC000"/>
                  </a:solidFill>
                  <a:sym typeface="Gill Sans" charset="0"/>
                </a:endParaRPr>
              </a:p>
            </p:txBody>
          </p:sp>
          <p:sp>
            <p:nvSpPr>
              <p:cNvPr id="12" name="Ορθογώνιο 9"/>
              <p:cNvSpPr/>
              <p:nvPr/>
            </p:nvSpPr>
            <p:spPr>
              <a:xfrm>
                <a:off x="4470400" y="6558445"/>
                <a:ext cx="1106488" cy="1440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sz="1350">
                  <a:solidFill>
                    <a:prstClr val="white"/>
                  </a:solidFill>
                  <a:sym typeface="Gill Sans" charset="0"/>
                </a:endParaRPr>
              </a:p>
            </p:txBody>
          </p:sp>
          <p:sp>
            <p:nvSpPr>
              <p:cNvPr id="13" name="Ορθογώνιο 10"/>
              <p:cNvSpPr/>
              <p:nvPr/>
            </p:nvSpPr>
            <p:spPr>
              <a:xfrm>
                <a:off x="5568950" y="6558445"/>
                <a:ext cx="1160463" cy="1440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sz="1350">
                  <a:solidFill>
                    <a:prstClr val="white"/>
                  </a:solidFill>
                  <a:sym typeface="Gill Sans" charset="0"/>
                </a:endParaRPr>
              </a:p>
            </p:txBody>
          </p:sp>
          <p:sp>
            <p:nvSpPr>
              <p:cNvPr id="14" name="Ορθογώνιο 11"/>
              <p:cNvSpPr/>
              <p:nvPr/>
            </p:nvSpPr>
            <p:spPr>
              <a:xfrm>
                <a:off x="6729413" y="6558445"/>
                <a:ext cx="1439862" cy="1440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sz="1350">
                  <a:solidFill>
                    <a:prstClr val="white"/>
                  </a:solidFill>
                  <a:sym typeface="Gill Sans" charset="0"/>
                </a:endParaRPr>
              </a:p>
            </p:txBody>
          </p:sp>
        </p:grpSp>
        <p:sp>
          <p:nvSpPr>
            <p:cNvPr id="10" name="Ορθογώνιο 9"/>
            <p:cNvSpPr/>
            <p:nvPr/>
          </p:nvSpPr>
          <p:spPr bwMode="auto">
            <a:xfrm rot="10800000">
              <a:off x="3175" y="6691474"/>
              <a:ext cx="971550" cy="1665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sz="1350">
                <a:solidFill>
                  <a:prstClr val="white"/>
                </a:solidFill>
                <a:sym typeface="Gill Sans" charset="0"/>
              </a:endParaRPr>
            </a:p>
          </p:txBody>
        </p:sp>
      </p:grpSp>
      <p:sp>
        <p:nvSpPr>
          <p:cNvPr id="15" name="Flowchart: Document 13"/>
          <p:cNvSpPr/>
          <p:nvPr userDrawn="1"/>
        </p:nvSpPr>
        <p:spPr>
          <a:xfrm rot="10800000" flipH="1">
            <a:off x="1236" y="5888649"/>
            <a:ext cx="12191329" cy="96935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86"/>
              <a:gd name="connsiteY0" fmla="*/ 0 h 20709"/>
              <a:gd name="connsiteX1" fmla="*/ 21600 w 21686"/>
              <a:gd name="connsiteY1" fmla="*/ 0 h 20709"/>
              <a:gd name="connsiteX2" fmla="*/ 21686 w 21686"/>
              <a:gd name="connsiteY2" fmla="*/ 6834 h 20709"/>
              <a:gd name="connsiteX3" fmla="*/ 0 w 21686"/>
              <a:gd name="connsiteY3" fmla="*/ 20172 h 20709"/>
              <a:gd name="connsiteX4" fmla="*/ 0 w 21686"/>
              <a:gd name="connsiteY4" fmla="*/ 0 h 20709"/>
              <a:gd name="connsiteX0" fmla="*/ 0 w 21686"/>
              <a:gd name="connsiteY0" fmla="*/ 0 h 22708"/>
              <a:gd name="connsiteX1" fmla="*/ 21600 w 21686"/>
              <a:gd name="connsiteY1" fmla="*/ 0 h 22708"/>
              <a:gd name="connsiteX2" fmla="*/ 21686 w 21686"/>
              <a:gd name="connsiteY2" fmla="*/ 6834 h 22708"/>
              <a:gd name="connsiteX3" fmla="*/ 0 w 21686"/>
              <a:gd name="connsiteY3" fmla="*/ 20172 h 22708"/>
              <a:gd name="connsiteX4" fmla="*/ 0 w 21686"/>
              <a:gd name="connsiteY4" fmla="*/ 0 h 22708"/>
              <a:gd name="connsiteX0" fmla="*/ 0 w 21686"/>
              <a:gd name="connsiteY0" fmla="*/ 0 h 18586"/>
              <a:gd name="connsiteX1" fmla="*/ 21600 w 21686"/>
              <a:gd name="connsiteY1" fmla="*/ 0 h 18586"/>
              <a:gd name="connsiteX2" fmla="*/ 21686 w 21686"/>
              <a:gd name="connsiteY2" fmla="*/ 6834 h 18586"/>
              <a:gd name="connsiteX3" fmla="*/ 86 w 21686"/>
              <a:gd name="connsiteY3" fmla="*/ 12911 h 18586"/>
              <a:gd name="connsiteX4" fmla="*/ 0 w 21686"/>
              <a:gd name="connsiteY4" fmla="*/ 0 h 18586"/>
              <a:gd name="connsiteX0" fmla="*/ 0 w 21686"/>
              <a:gd name="connsiteY0" fmla="*/ 0 h 13418"/>
              <a:gd name="connsiteX1" fmla="*/ 21600 w 21686"/>
              <a:gd name="connsiteY1" fmla="*/ 0 h 13418"/>
              <a:gd name="connsiteX2" fmla="*/ 21686 w 21686"/>
              <a:gd name="connsiteY2" fmla="*/ 6834 h 13418"/>
              <a:gd name="connsiteX3" fmla="*/ 86 w 21686"/>
              <a:gd name="connsiteY3" fmla="*/ 12911 h 13418"/>
              <a:gd name="connsiteX4" fmla="*/ 0 w 21686"/>
              <a:gd name="connsiteY4" fmla="*/ 0 h 13418"/>
              <a:gd name="connsiteX0" fmla="*/ 0 w 21600"/>
              <a:gd name="connsiteY0" fmla="*/ 0 h 17191"/>
              <a:gd name="connsiteX1" fmla="*/ 21600 w 21600"/>
              <a:gd name="connsiteY1" fmla="*/ 0 h 17191"/>
              <a:gd name="connsiteX2" fmla="*/ 21519 w 21600"/>
              <a:gd name="connsiteY2" fmla="*/ 11250 h 17191"/>
              <a:gd name="connsiteX3" fmla="*/ 86 w 21600"/>
              <a:gd name="connsiteY3" fmla="*/ 12911 h 17191"/>
              <a:gd name="connsiteX4" fmla="*/ 0 w 21600"/>
              <a:gd name="connsiteY4" fmla="*/ 0 h 17191"/>
              <a:gd name="connsiteX0" fmla="*/ 16 w 21616"/>
              <a:gd name="connsiteY0" fmla="*/ 0 h 17191"/>
              <a:gd name="connsiteX1" fmla="*/ 21616 w 21616"/>
              <a:gd name="connsiteY1" fmla="*/ 0 h 17191"/>
              <a:gd name="connsiteX2" fmla="*/ 21535 w 21616"/>
              <a:gd name="connsiteY2" fmla="*/ 11250 h 17191"/>
              <a:gd name="connsiteX3" fmla="*/ 7 w 21616"/>
              <a:gd name="connsiteY3" fmla="*/ 12911 h 17191"/>
              <a:gd name="connsiteX4" fmla="*/ 16 w 21616"/>
              <a:gd name="connsiteY4" fmla="*/ 0 h 17191"/>
              <a:gd name="connsiteX0" fmla="*/ 0 w 21600"/>
              <a:gd name="connsiteY0" fmla="*/ 0 h 17191"/>
              <a:gd name="connsiteX1" fmla="*/ 21600 w 21600"/>
              <a:gd name="connsiteY1" fmla="*/ 0 h 17191"/>
              <a:gd name="connsiteX2" fmla="*/ 21519 w 21600"/>
              <a:gd name="connsiteY2" fmla="*/ 11250 h 17191"/>
              <a:gd name="connsiteX3" fmla="*/ 39 w 21600"/>
              <a:gd name="connsiteY3" fmla="*/ 12911 h 17191"/>
              <a:gd name="connsiteX4" fmla="*/ 0 w 21600"/>
              <a:gd name="connsiteY4" fmla="*/ 0 h 17191"/>
              <a:gd name="connsiteX0" fmla="*/ 16 w 21616"/>
              <a:gd name="connsiteY0" fmla="*/ 0 h 17191"/>
              <a:gd name="connsiteX1" fmla="*/ 21616 w 21616"/>
              <a:gd name="connsiteY1" fmla="*/ 0 h 17191"/>
              <a:gd name="connsiteX2" fmla="*/ 21535 w 21616"/>
              <a:gd name="connsiteY2" fmla="*/ 11250 h 17191"/>
              <a:gd name="connsiteX3" fmla="*/ 7 w 21616"/>
              <a:gd name="connsiteY3" fmla="*/ 12911 h 17191"/>
              <a:gd name="connsiteX4" fmla="*/ 16 w 21616"/>
              <a:gd name="connsiteY4" fmla="*/ 0 h 17191"/>
              <a:gd name="connsiteX0" fmla="*/ 0 w 21624"/>
              <a:gd name="connsiteY0" fmla="*/ 0 h 17191"/>
              <a:gd name="connsiteX1" fmla="*/ 21624 w 21624"/>
              <a:gd name="connsiteY1" fmla="*/ 0 h 17191"/>
              <a:gd name="connsiteX2" fmla="*/ 21543 w 21624"/>
              <a:gd name="connsiteY2" fmla="*/ 11250 h 17191"/>
              <a:gd name="connsiteX3" fmla="*/ 15 w 21624"/>
              <a:gd name="connsiteY3" fmla="*/ 12911 h 17191"/>
              <a:gd name="connsiteX4" fmla="*/ 0 w 21624"/>
              <a:gd name="connsiteY4" fmla="*/ 0 h 17191"/>
              <a:gd name="connsiteX0" fmla="*/ 0 w 21625"/>
              <a:gd name="connsiteY0" fmla="*/ 0 h 17387"/>
              <a:gd name="connsiteX1" fmla="*/ 21624 w 21625"/>
              <a:gd name="connsiteY1" fmla="*/ 0 h 17387"/>
              <a:gd name="connsiteX2" fmla="*/ 21625 w 21625"/>
              <a:gd name="connsiteY2" fmla="*/ 11475 h 17387"/>
              <a:gd name="connsiteX3" fmla="*/ 15 w 21625"/>
              <a:gd name="connsiteY3" fmla="*/ 12911 h 17387"/>
              <a:gd name="connsiteX4" fmla="*/ 0 w 21625"/>
              <a:gd name="connsiteY4" fmla="*/ 0 h 17387"/>
              <a:gd name="connsiteX0" fmla="*/ 7 w 21632"/>
              <a:gd name="connsiteY0" fmla="*/ 0 h 17387"/>
              <a:gd name="connsiteX1" fmla="*/ 21631 w 21632"/>
              <a:gd name="connsiteY1" fmla="*/ 0 h 17387"/>
              <a:gd name="connsiteX2" fmla="*/ 21632 w 21632"/>
              <a:gd name="connsiteY2" fmla="*/ 11475 h 17387"/>
              <a:gd name="connsiteX3" fmla="*/ 8 w 21632"/>
              <a:gd name="connsiteY3" fmla="*/ 12911 h 17387"/>
              <a:gd name="connsiteX4" fmla="*/ 7 w 21632"/>
              <a:gd name="connsiteY4" fmla="*/ 0 h 17387"/>
              <a:gd name="connsiteX0" fmla="*/ 0 w 21625"/>
              <a:gd name="connsiteY0" fmla="*/ 0 h 17387"/>
              <a:gd name="connsiteX1" fmla="*/ 21624 w 21625"/>
              <a:gd name="connsiteY1" fmla="*/ 0 h 17387"/>
              <a:gd name="connsiteX2" fmla="*/ 21625 w 21625"/>
              <a:gd name="connsiteY2" fmla="*/ 11475 h 17387"/>
              <a:gd name="connsiteX3" fmla="*/ 1 w 21625"/>
              <a:gd name="connsiteY3" fmla="*/ 12911 h 17387"/>
              <a:gd name="connsiteX4" fmla="*/ 0 w 21625"/>
              <a:gd name="connsiteY4" fmla="*/ 0 h 17387"/>
              <a:gd name="connsiteX0" fmla="*/ 0 w 21625"/>
              <a:gd name="connsiteY0" fmla="*/ 0 h 17387"/>
              <a:gd name="connsiteX1" fmla="*/ 21624 w 21625"/>
              <a:gd name="connsiteY1" fmla="*/ 0 h 17387"/>
              <a:gd name="connsiteX2" fmla="*/ 21625 w 21625"/>
              <a:gd name="connsiteY2" fmla="*/ 11475 h 17387"/>
              <a:gd name="connsiteX3" fmla="*/ 1 w 21625"/>
              <a:gd name="connsiteY3" fmla="*/ 12911 h 17387"/>
              <a:gd name="connsiteX4" fmla="*/ 0 w 21625"/>
              <a:gd name="connsiteY4" fmla="*/ 0 h 17387"/>
              <a:gd name="connsiteX0" fmla="*/ 1 w 21626"/>
              <a:gd name="connsiteY0" fmla="*/ 0 h 17387"/>
              <a:gd name="connsiteX1" fmla="*/ 21625 w 21626"/>
              <a:gd name="connsiteY1" fmla="*/ 0 h 17387"/>
              <a:gd name="connsiteX2" fmla="*/ 21626 w 21626"/>
              <a:gd name="connsiteY2" fmla="*/ 11475 h 17387"/>
              <a:gd name="connsiteX3" fmla="*/ 2 w 21626"/>
              <a:gd name="connsiteY3" fmla="*/ 12911 h 17387"/>
              <a:gd name="connsiteX4" fmla="*/ 1 w 21626"/>
              <a:gd name="connsiteY4" fmla="*/ 0 h 17387"/>
              <a:gd name="connsiteX0" fmla="*/ 1 w 21626"/>
              <a:gd name="connsiteY0" fmla="*/ 0 h 12911"/>
              <a:gd name="connsiteX1" fmla="*/ 21625 w 21626"/>
              <a:gd name="connsiteY1" fmla="*/ 0 h 12911"/>
              <a:gd name="connsiteX2" fmla="*/ 21626 w 21626"/>
              <a:gd name="connsiteY2" fmla="*/ 11475 h 12911"/>
              <a:gd name="connsiteX3" fmla="*/ 2 w 21626"/>
              <a:gd name="connsiteY3" fmla="*/ 12911 h 12911"/>
              <a:gd name="connsiteX4" fmla="*/ 1 w 21626"/>
              <a:gd name="connsiteY4" fmla="*/ 0 h 12911"/>
              <a:gd name="connsiteX0" fmla="*/ 1 w 21626"/>
              <a:gd name="connsiteY0" fmla="*/ 0 h 12911"/>
              <a:gd name="connsiteX1" fmla="*/ 21625 w 21626"/>
              <a:gd name="connsiteY1" fmla="*/ 0 h 12911"/>
              <a:gd name="connsiteX2" fmla="*/ 21626 w 21626"/>
              <a:gd name="connsiteY2" fmla="*/ 11475 h 12911"/>
              <a:gd name="connsiteX3" fmla="*/ 2 w 21626"/>
              <a:gd name="connsiteY3" fmla="*/ 12911 h 12911"/>
              <a:gd name="connsiteX4" fmla="*/ 1 w 21626"/>
              <a:gd name="connsiteY4" fmla="*/ 0 h 12911"/>
              <a:gd name="connsiteX0" fmla="*/ 1 w 21626"/>
              <a:gd name="connsiteY0" fmla="*/ 0 h 14207"/>
              <a:gd name="connsiteX1" fmla="*/ 21625 w 21626"/>
              <a:gd name="connsiteY1" fmla="*/ 0 h 14207"/>
              <a:gd name="connsiteX2" fmla="*/ 21626 w 21626"/>
              <a:gd name="connsiteY2" fmla="*/ 11475 h 14207"/>
              <a:gd name="connsiteX3" fmla="*/ 2 w 21626"/>
              <a:gd name="connsiteY3" fmla="*/ 12911 h 14207"/>
              <a:gd name="connsiteX4" fmla="*/ 1 w 21626"/>
              <a:gd name="connsiteY4" fmla="*/ 0 h 14207"/>
              <a:gd name="connsiteX0" fmla="*/ 1 w 21626"/>
              <a:gd name="connsiteY0" fmla="*/ 0 h 14876"/>
              <a:gd name="connsiteX1" fmla="*/ 21625 w 21626"/>
              <a:gd name="connsiteY1" fmla="*/ 0 h 14876"/>
              <a:gd name="connsiteX2" fmla="*/ 21626 w 21626"/>
              <a:gd name="connsiteY2" fmla="*/ 11475 h 14876"/>
              <a:gd name="connsiteX3" fmla="*/ 2 w 21626"/>
              <a:gd name="connsiteY3" fmla="*/ 12911 h 14876"/>
              <a:gd name="connsiteX4" fmla="*/ 1 w 21626"/>
              <a:gd name="connsiteY4" fmla="*/ 0 h 1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6" h="14876">
                <a:moveTo>
                  <a:pt x="1" y="0"/>
                </a:moveTo>
                <a:lnTo>
                  <a:pt x="21625" y="0"/>
                </a:lnTo>
                <a:cubicBezTo>
                  <a:pt x="21625" y="5774"/>
                  <a:pt x="21626" y="5701"/>
                  <a:pt x="21626" y="11475"/>
                </a:cubicBezTo>
                <a:cubicBezTo>
                  <a:pt x="11328" y="22056"/>
                  <a:pt x="11312" y="3720"/>
                  <a:pt x="2" y="12911"/>
                </a:cubicBezTo>
                <a:cubicBezTo>
                  <a:pt x="-3" y="8551"/>
                  <a:pt x="3" y="4248"/>
                  <a:pt x="1" y="0"/>
                </a:cubicBezTo>
                <a:close/>
              </a:path>
            </a:pathLst>
          </a:custGeom>
          <a:solidFill>
            <a:srgbClr val="259D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2400">
              <a:solidFill>
                <a:prstClr val="white"/>
              </a:solidFill>
              <a:sym typeface="Gill Sans" charset="0"/>
            </a:endParaRPr>
          </a:p>
        </p:txBody>
      </p:sp>
      <p:grpSp>
        <p:nvGrpSpPr>
          <p:cNvPr id="16" name="Group 15"/>
          <p:cNvGrpSpPr/>
          <p:nvPr userDrawn="1"/>
        </p:nvGrpSpPr>
        <p:grpSpPr>
          <a:xfrm>
            <a:off x="6877801" y="6132387"/>
            <a:ext cx="3997171" cy="574035"/>
            <a:chOff x="12874100" y="12027057"/>
            <a:chExt cx="6995049" cy="1116180"/>
          </a:xfrm>
        </p:grpSpPr>
        <p:sp>
          <p:nvSpPr>
            <p:cNvPr id="17" name="Rounded Rectangle 16"/>
            <p:cNvSpPr/>
            <p:nvPr/>
          </p:nvSpPr>
          <p:spPr>
            <a:xfrm>
              <a:off x="12874100" y="12027057"/>
              <a:ext cx="6995049" cy="1099884"/>
            </a:xfrm>
            <a:prstGeom prst="roundRect">
              <a:avLst/>
            </a:prstGeom>
            <a:solidFill>
              <a:schemeClr val="bg1"/>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2400">
                <a:solidFill>
                  <a:prstClr val="white"/>
                </a:solidFill>
                <a:sym typeface="Gill Sans" charset="0"/>
              </a:endParaRPr>
            </a:p>
          </p:txBody>
        </p:sp>
        <p:pic>
          <p:nvPicPr>
            <p:cNvPr id="18" name="Picture 17"/>
            <p:cNvPicPr/>
            <p:nvPr/>
          </p:nvPicPr>
          <p:blipFill>
            <a:blip r:embed="rId2" cstate="print">
              <a:extLst>
                <a:ext uri="{28A0092B-C50C-407E-A947-70E740481C1C}">
                  <a14:useLocalDpi xmlns:a14="http://schemas.microsoft.com/office/drawing/2010/main" val="0"/>
                </a:ext>
              </a:extLst>
            </a:blip>
            <a:stretch>
              <a:fillRect/>
            </a:stretch>
          </p:blipFill>
          <p:spPr>
            <a:xfrm>
              <a:off x="17769038" y="12303360"/>
              <a:ext cx="2042962" cy="739039"/>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09372" y="12073955"/>
              <a:ext cx="2037121" cy="106928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4101" y="12068100"/>
              <a:ext cx="2835271" cy="932895"/>
            </a:xfrm>
            <a:prstGeom prst="rect">
              <a:avLst/>
            </a:prstGeom>
          </p:spPr>
        </p:pic>
      </p:grpSp>
    </p:spTree>
    <p:extLst>
      <p:ext uri="{BB962C8B-B14F-4D97-AF65-F5344CB8AC3E}">
        <p14:creationId xmlns:p14="http://schemas.microsoft.com/office/powerpoint/2010/main" val="551627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Generic Slide STEM MOOC">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64045" y="466386"/>
            <a:ext cx="9144000" cy="636453"/>
          </a:xfrm>
        </p:spPr>
        <p:txBody>
          <a:bodyPr anchor="b"/>
          <a:lstStyle>
            <a:lvl1pPr algn="ctr">
              <a:defRPr sz="3429" b="1">
                <a:solidFill>
                  <a:srgbClr val="0070C0"/>
                </a:solidFill>
                <a:latin typeface="+mn-lt"/>
              </a:defRPr>
            </a:lvl1pPr>
          </a:lstStyle>
          <a:p>
            <a:r>
              <a:rPr lang="en-US" dirty="0" smtClean="0"/>
              <a:t>Title</a:t>
            </a:r>
            <a:endParaRPr lang="fr-BE" dirty="0"/>
          </a:p>
        </p:txBody>
      </p:sp>
      <p:sp>
        <p:nvSpPr>
          <p:cNvPr id="3" name="Subtitle 2"/>
          <p:cNvSpPr>
            <a:spLocks noGrp="1"/>
          </p:cNvSpPr>
          <p:nvPr>
            <p:ph type="subTitle" idx="1" hasCustomPrompt="1"/>
          </p:nvPr>
        </p:nvSpPr>
        <p:spPr>
          <a:xfrm>
            <a:off x="993720" y="1355171"/>
            <a:ext cx="9674281" cy="4480955"/>
          </a:xfrm>
        </p:spPr>
        <p:txBody>
          <a:bodyPr/>
          <a:lstStyle>
            <a:lvl1pPr marL="0" indent="0" algn="l">
              <a:buFont typeface="Arial" panose="020B0604020202020204" pitchFamily="34" charset="0"/>
              <a:buNone/>
              <a:defRPr sz="2057" baseline="0">
                <a:solidFill>
                  <a:srgbClr val="0070C0"/>
                </a:solidFill>
                <a:latin typeface="Gill Sans"/>
              </a:defRPr>
            </a:lvl1pPr>
            <a:lvl2pPr marL="342923" indent="0" algn="ctr">
              <a:buNone/>
              <a:defRPr sz="1500"/>
            </a:lvl2pPr>
            <a:lvl3pPr marL="685846" indent="0" algn="ctr">
              <a:buNone/>
              <a:defRPr sz="1350"/>
            </a:lvl3pPr>
            <a:lvl4pPr marL="1028769" indent="0" algn="ctr">
              <a:buNone/>
              <a:defRPr sz="1200"/>
            </a:lvl4pPr>
            <a:lvl5pPr marL="1371691" indent="0" algn="ctr">
              <a:buNone/>
              <a:defRPr sz="1200"/>
            </a:lvl5pPr>
            <a:lvl6pPr marL="1714614" indent="0" algn="ctr">
              <a:buNone/>
              <a:defRPr sz="1200"/>
            </a:lvl6pPr>
            <a:lvl7pPr marL="2057537" indent="0" algn="ctr">
              <a:buNone/>
              <a:defRPr sz="1200"/>
            </a:lvl7pPr>
            <a:lvl8pPr marL="2400460" indent="0" algn="ctr">
              <a:buNone/>
              <a:defRPr sz="1200"/>
            </a:lvl8pPr>
            <a:lvl9pPr marL="2743383" indent="0" algn="ctr">
              <a:buNone/>
              <a:defRPr sz="1200"/>
            </a:lvl9pPr>
          </a:lstStyle>
          <a:p>
            <a:r>
              <a:rPr lang="en-US" dirty="0" smtClean="0"/>
              <a:t>Your text here</a:t>
            </a:r>
            <a:endParaRPr lang="fr-BE" dirty="0"/>
          </a:p>
        </p:txBody>
      </p:sp>
      <p:sp>
        <p:nvSpPr>
          <p:cNvPr id="4" name="Date Placeholder 3"/>
          <p:cNvSpPr>
            <a:spLocks noGrp="1"/>
          </p:cNvSpPr>
          <p:nvPr>
            <p:ph type="dt" sz="half" idx="10"/>
          </p:nvPr>
        </p:nvSpPr>
        <p:spPr/>
        <p:txBody>
          <a:bodyPr/>
          <a:lstStyle/>
          <a:p>
            <a:pPr eaLnBrk="0" fontAlgn="base" hangingPunct="0">
              <a:spcBef>
                <a:spcPct val="0"/>
              </a:spcBef>
              <a:spcAft>
                <a:spcPct val="0"/>
              </a:spcAft>
            </a:pPr>
            <a:endParaRPr lang="fr-BE" sz="2400" dirty="0">
              <a:solidFill>
                <a:prstClr val="black">
                  <a:tint val="75000"/>
                </a:prstClr>
              </a:solidFill>
              <a:latin typeface="Gill Sans" charset="0"/>
              <a:ea typeface="ヒラギノ角ゴ ProN W3" charset="-128"/>
              <a:sym typeface="Gill Sans" charset="0"/>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endParaRPr lang="fr-BE" sz="2400" dirty="0">
              <a:solidFill>
                <a:prstClr val="black">
                  <a:tint val="75000"/>
                </a:prstClr>
              </a:solidFill>
              <a:latin typeface="Gill Sans" charset="0"/>
              <a:ea typeface="ヒラギノ角ゴ ProN W3" charset="-128"/>
              <a:sym typeface="Gill Sans" charset="0"/>
            </a:endParaRPr>
          </a:p>
        </p:txBody>
      </p:sp>
      <p:sp>
        <p:nvSpPr>
          <p:cNvPr id="36" name="Flowchart: Document 13"/>
          <p:cNvSpPr/>
          <p:nvPr userDrawn="1"/>
        </p:nvSpPr>
        <p:spPr>
          <a:xfrm rot="10800000" flipH="1">
            <a:off x="1236" y="5888649"/>
            <a:ext cx="12191329" cy="96935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86"/>
              <a:gd name="connsiteY0" fmla="*/ 0 h 20709"/>
              <a:gd name="connsiteX1" fmla="*/ 21600 w 21686"/>
              <a:gd name="connsiteY1" fmla="*/ 0 h 20709"/>
              <a:gd name="connsiteX2" fmla="*/ 21686 w 21686"/>
              <a:gd name="connsiteY2" fmla="*/ 6834 h 20709"/>
              <a:gd name="connsiteX3" fmla="*/ 0 w 21686"/>
              <a:gd name="connsiteY3" fmla="*/ 20172 h 20709"/>
              <a:gd name="connsiteX4" fmla="*/ 0 w 21686"/>
              <a:gd name="connsiteY4" fmla="*/ 0 h 20709"/>
              <a:gd name="connsiteX0" fmla="*/ 0 w 21686"/>
              <a:gd name="connsiteY0" fmla="*/ 0 h 22708"/>
              <a:gd name="connsiteX1" fmla="*/ 21600 w 21686"/>
              <a:gd name="connsiteY1" fmla="*/ 0 h 22708"/>
              <a:gd name="connsiteX2" fmla="*/ 21686 w 21686"/>
              <a:gd name="connsiteY2" fmla="*/ 6834 h 22708"/>
              <a:gd name="connsiteX3" fmla="*/ 0 w 21686"/>
              <a:gd name="connsiteY3" fmla="*/ 20172 h 22708"/>
              <a:gd name="connsiteX4" fmla="*/ 0 w 21686"/>
              <a:gd name="connsiteY4" fmla="*/ 0 h 22708"/>
              <a:gd name="connsiteX0" fmla="*/ 0 w 21686"/>
              <a:gd name="connsiteY0" fmla="*/ 0 h 18586"/>
              <a:gd name="connsiteX1" fmla="*/ 21600 w 21686"/>
              <a:gd name="connsiteY1" fmla="*/ 0 h 18586"/>
              <a:gd name="connsiteX2" fmla="*/ 21686 w 21686"/>
              <a:gd name="connsiteY2" fmla="*/ 6834 h 18586"/>
              <a:gd name="connsiteX3" fmla="*/ 86 w 21686"/>
              <a:gd name="connsiteY3" fmla="*/ 12911 h 18586"/>
              <a:gd name="connsiteX4" fmla="*/ 0 w 21686"/>
              <a:gd name="connsiteY4" fmla="*/ 0 h 18586"/>
              <a:gd name="connsiteX0" fmla="*/ 0 w 21686"/>
              <a:gd name="connsiteY0" fmla="*/ 0 h 13418"/>
              <a:gd name="connsiteX1" fmla="*/ 21600 w 21686"/>
              <a:gd name="connsiteY1" fmla="*/ 0 h 13418"/>
              <a:gd name="connsiteX2" fmla="*/ 21686 w 21686"/>
              <a:gd name="connsiteY2" fmla="*/ 6834 h 13418"/>
              <a:gd name="connsiteX3" fmla="*/ 86 w 21686"/>
              <a:gd name="connsiteY3" fmla="*/ 12911 h 13418"/>
              <a:gd name="connsiteX4" fmla="*/ 0 w 21686"/>
              <a:gd name="connsiteY4" fmla="*/ 0 h 13418"/>
              <a:gd name="connsiteX0" fmla="*/ 0 w 21600"/>
              <a:gd name="connsiteY0" fmla="*/ 0 h 17191"/>
              <a:gd name="connsiteX1" fmla="*/ 21600 w 21600"/>
              <a:gd name="connsiteY1" fmla="*/ 0 h 17191"/>
              <a:gd name="connsiteX2" fmla="*/ 21519 w 21600"/>
              <a:gd name="connsiteY2" fmla="*/ 11250 h 17191"/>
              <a:gd name="connsiteX3" fmla="*/ 86 w 21600"/>
              <a:gd name="connsiteY3" fmla="*/ 12911 h 17191"/>
              <a:gd name="connsiteX4" fmla="*/ 0 w 21600"/>
              <a:gd name="connsiteY4" fmla="*/ 0 h 17191"/>
              <a:gd name="connsiteX0" fmla="*/ 16 w 21616"/>
              <a:gd name="connsiteY0" fmla="*/ 0 h 17191"/>
              <a:gd name="connsiteX1" fmla="*/ 21616 w 21616"/>
              <a:gd name="connsiteY1" fmla="*/ 0 h 17191"/>
              <a:gd name="connsiteX2" fmla="*/ 21535 w 21616"/>
              <a:gd name="connsiteY2" fmla="*/ 11250 h 17191"/>
              <a:gd name="connsiteX3" fmla="*/ 7 w 21616"/>
              <a:gd name="connsiteY3" fmla="*/ 12911 h 17191"/>
              <a:gd name="connsiteX4" fmla="*/ 16 w 21616"/>
              <a:gd name="connsiteY4" fmla="*/ 0 h 17191"/>
              <a:gd name="connsiteX0" fmla="*/ 0 w 21600"/>
              <a:gd name="connsiteY0" fmla="*/ 0 h 17191"/>
              <a:gd name="connsiteX1" fmla="*/ 21600 w 21600"/>
              <a:gd name="connsiteY1" fmla="*/ 0 h 17191"/>
              <a:gd name="connsiteX2" fmla="*/ 21519 w 21600"/>
              <a:gd name="connsiteY2" fmla="*/ 11250 h 17191"/>
              <a:gd name="connsiteX3" fmla="*/ 39 w 21600"/>
              <a:gd name="connsiteY3" fmla="*/ 12911 h 17191"/>
              <a:gd name="connsiteX4" fmla="*/ 0 w 21600"/>
              <a:gd name="connsiteY4" fmla="*/ 0 h 17191"/>
              <a:gd name="connsiteX0" fmla="*/ 16 w 21616"/>
              <a:gd name="connsiteY0" fmla="*/ 0 h 17191"/>
              <a:gd name="connsiteX1" fmla="*/ 21616 w 21616"/>
              <a:gd name="connsiteY1" fmla="*/ 0 h 17191"/>
              <a:gd name="connsiteX2" fmla="*/ 21535 w 21616"/>
              <a:gd name="connsiteY2" fmla="*/ 11250 h 17191"/>
              <a:gd name="connsiteX3" fmla="*/ 7 w 21616"/>
              <a:gd name="connsiteY3" fmla="*/ 12911 h 17191"/>
              <a:gd name="connsiteX4" fmla="*/ 16 w 21616"/>
              <a:gd name="connsiteY4" fmla="*/ 0 h 17191"/>
              <a:gd name="connsiteX0" fmla="*/ 0 w 21624"/>
              <a:gd name="connsiteY0" fmla="*/ 0 h 17191"/>
              <a:gd name="connsiteX1" fmla="*/ 21624 w 21624"/>
              <a:gd name="connsiteY1" fmla="*/ 0 h 17191"/>
              <a:gd name="connsiteX2" fmla="*/ 21543 w 21624"/>
              <a:gd name="connsiteY2" fmla="*/ 11250 h 17191"/>
              <a:gd name="connsiteX3" fmla="*/ 15 w 21624"/>
              <a:gd name="connsiteY3" fmla="*/ 12911 h 17191"/>
              <a:gd name="connsiteX4" fmla="*/ 0 w 21624"/>
              <a:gd name="connsiteY4" fmla="*/ 0 h 17191"/>
              <a:gd name="connsiteX0" fmla="*/ 0 w 21625"/>
              <a:gd name="connsiteY0" fmla="*/ 0 h 17387"/>
              <a:gd name="connsiteX1" fmla="*/ 21624 w 21625"/>
              <a:gd name="connsiteY1" fmla="*/ 0 h 17387"/>
              <a:gd name="connsiteX2" fmla="*/ 21625 w 21625"/>
              <a:gd name="connsiteY2" fmla="*/ 11475 h 17387"/>
              <a:gd name="connsiteX3" fmla="*/ 15 w 21625"/>
              <a:gd name="connsiteY3" fmla="*/ 12911 h 17387"/>
              <a:gd name="connsiteX4" fmla="*/ 0 w 21625"/>
              <a:gd name="connsiteY4" fmla="*/ 0 h 17387"/>
              <a:gd name="connsiteX0" fmla="*/ 7 w 21632"/>
              <a:gd name="connsiteY0" fmla="*/ 0 h 17387"/>
              <a:gd name="connsiteX1" fmla="*/ 21631 w 21632"/>
              <a:gd name="connsiteY1" fmla="*/ 0 h 17387"/>
              <a:gd name="connsiteX2" fmla="*/ 21632 w 21632"/>
              <a:gd name="connsiteY2" fmla="*/ 11475 h 17387"/>
              <a:gd name="connsiteX3" fmla="*/ 8 w 21632"/>
              <a:gd name="connsiteY3" fmla="*/ 12911 h 17387"/>
              <a:gd name="connsiteX4" fmla="*/ 7 w 21632"/>
              <a:gd name="connsiteY4" fmla="*/ 0 h 17387"/>
              <a:gd name="connsiteX0" fmla="*/ 0 w 21625"/>
              <a:gd name="connsiteY0" fmla="*/ 0 h 17387"/>
              <a:gd name="connsiteX1" fmla="*/ 21624 w 21625"/>
              <a:gd name="connsiteY1" fmla="*/ 0 h 17387"/>
              <a:gd name="connsiteX2" fmla="*/ 21625 w 21625"/>
              <a:gd name="connsiteY2" fmla="*/ 11475 h 17387"/>
              <a:gd name="connsiteX3" fmla="*/ 1 w 21625"/>
              <a:gd name="connsiteY3" fmla="*/ 12911 h 17387"/>
              <a:gd name="connsiteX4" fmla="*/ 0 w 21625"/>
              <a:gd name="connsiteY4" fmla="*/ 0 h 17387"/>
              <a:gd name="connsiteX0" fmla="*/ 0 w 21625"/>
              <a:gd name="connsiteY0" fmla="*/ 0 h 17387"/>
              <a:gd name="connsiteX1" fmla="*/ 21624 w 21625"/>
              <a:gd name="connsiteY1" fmla="*/ 0 h 17387"/>
              <a:gd name="connsiteX2" fmla="*/ 21625 w 21625"/>
              <a:gd name="connsiteY2" fmla="*/ 11475 h 17387"/>
              <a:gd name="connsiteX3" fmla="*/ 1 w 21625"/>
              <a:gd name="connsiteY3" fmla="*/ 12911 h 17387"/>
              <a:gd name="connsiteX4" fmla="*/ 0 w 21625"/>
              <a:gd name="connsiteY4" fmla="*/ 0 h 17387"/>
              <a:gd name="connsiteX0" fmla="*/ 1 w 21626"/>
              <a:gd name="connsiteY0" fmla="*/ 0 h 17387"/>
              <a:gd name="connsiteX1" fmla="*/ 21625 w 21626"/>
              <a:gd name="connsiteY1" fmla="*/ 0 h 17387"/>
              <a:gd name="connsiteX2" fmla="*/ 21626 w 21626"/>
              <a:gd name="connsiteY2" fmla="*/ 11475 h 17387"/>
              <a:gd name="connsiteX3" fmla="*/ 2 w 21626"/>
              <a:gd name="connsiteY3" fmla="*/ 12911 h 17387"/>
              <a:gd name="connsiteX4" fmla="*/ 1 w 21626"/>
              <a:gd name="connsiteY4" fmla="*/ 0 h 17387"/>
              <a:gd name="connsiteX0" fmla="*/ 1 w 21626"/>
              <a:gd name="connsiteY0" fmla="*/ 0 h 12911"/>
              <a:gd name="connsiteX1" fmla="*/ 21625 w 21626"/>
              <a:gd name="connsiteY1" fmla="*/ 0 h 12911"/>
              <a:gd name="connsiteX2" fmla="*/ 21626 w 21626"/>
              <a:gd name="connsiteY2" fmla="*/ 11475 h 12911"/>
              <a:gd name="connsiteX3" fmla="*/ 2 w 21626"/>
              <a:gd name="connsiteY3" fmla="*/ 12911 h 12911"/>
              <a:gd name="connsiteX4" fmla="*/ 1 w 21626"/>
              <a:gd name="connsiteY4" fmla="*/ 0 h 12911"/>
              <a:gd name="connsiteX0" fmla="*/ 1 w 21626"/>
              <a:gd name="connsiteY0" fmla="*/ 0 h 12911"/>
              <a:gd name="connsiteX1" fmla="*/ 21625 w 21626"/>
              <a:gd name="connsiteY1" fmla="*/ 0 h 12911"/>
              <a:gd name="connsiteX2" fmla="*/ 21626 w 21626"/>
              <a:gd name="connsiteY2" fmla="*/ 11475 h 12911"/>
              <a:gd name="connsiteX3" fmla="*/ 2 w 21626"/>
              <a:gd name="connsiteY3" fmla="*/ 12911 h 12911"/>
              <a:gd name="connsiteX4" fmla="*/ 1 w 21626"/>
              <a:gd name="connsiteY4" fmla="*/ 0 h 12911"/>
              <a:gd name="connsiteX0" fmla="*/ 1 w 21626"/>
              <a:gd name="connsiteY0" fmla="*/ 0 h 14207"/>
              <a:gd name="connsiteX1" fmla="*/ 21625 w 21626"/>
              <a:gd name="connsiteY1" fmla="*/ 0 h 14207"/>
              <a:gd name="connsiteX2" fmla="*/ 21626 w 21626"/>
              <a:gd name="connsiteY2" fmla="*/ 11475 h 14207"/>
              <a:gd name="connsiteX3" fmla="*/ 2 w 21626"/>
              <a:gd name="connsiteY3" fmla="*/ 12911 h 14207"/>
              <a:gd name="connsiteX4" fmla="*/ 1 w 21626"/>
              <a:gd name="connsiteY4" fmla="*/ 0 h 14207"/>
              <a:gd name="connsiteX0" fmla="*/ 1 w 21626"/>
              <a:gd name="connsiteY0" fmla="*/ 0 h 14876"/>
              <a:gd name="connsiteX1" fmla="*/ 21625 w 21626"/>
              <a:gd name="connsiteY1" fmla="*/ 0 h 14876"/>
              <a:gd name="connsiteX2" fmla="*/ 21626 w 21626"/>
              <a:gd name="connsiteY2" fmla="*/ 11475 h 14876"/>
              <a:gd name="connsiteX3" fmla="*/ 2 w 21626"/>
              <a:gd name="connsiteY3" fmla="*/ 12911 h 14876"/>
              <a:gd name="connsiteX4" fmla="*/ 1 w 21626"/>
              <a:gd name="connsiteY4" fmla="*/ 0 h 1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6" h="14876">
                <a:moveTo>
                  <a:pt x="1" y="0"/>
                </a:moveTo>
                <a:lnTo>
                  <a:pt x="21625" y="0"/>
                </a:lnTo>
                <a:cubicBezTo>
                  <a:pt x="21625" y="5774"/>
                  <a:pt x="21626" y="5701"/>
                  <a:pt x="21626" y="11475"/>
                </a:cubicBezTo>
                <a:cubicBezTo>
                  <a:pt x="11328" y="22056"/>
                  <a:pt x="11312" y="3720"/>
                  <a:pt x="2" y="12911"/>
                </a:cubicBezTo>
                <a:cubicBezTo>
                  <a:pt x="-3" y="8551"/>
                  <a:pt x="3" y="4248"/>
                  <a:pt x="1" y="0"/>
                </a:cubicBezTo>
                <a:close/>
              </a:path>
            </a:pathLst>
          </a:custGeom>
          <a:solidFill>
            <a:srgbClr val="259D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2400">
              <a:solidFill>
                <a:prstClr val="white"/>
              </a:solidFill>
              <a:sym typeface="Gill Sans" charset="0"/>
            </a:endParaRPr>
          </a:p>
        </p:txBody>
      </p:sp>
      <p:grpSp>
        <p:nvGrpSpPr>
          <p:cNvPr id="37" name="Group 36"/>
          <p:cNvGrpSpPr/>
          <p:nvPr userDrawn="1"/>
        </p:nvGrpSpPr>
        <p:grpSpPr>
          <a:xfrm>
            <a:off x="6877801" y="6132387"/>
            <a:ext cx="3997171" cy="574035"/>
            <a:chOff x="12874100" y="12027057"/>
            <a:chExt cx="6995049" cy="1116180"/>
          </a:xfrm>
        </p:grpSpPr>
        <p:sp>
          <p:nvSpPr>
            <p:cNvPr id="38" name="Rounded Rectangle 37"/>
            <p:cNvSpPr/>
            <p:nvPr/>
          </p:nvSpPr>
          <p:spPr>
            <a:xfrm>
              <a:off x="12874100" y="12027057"/>
              <a:ext cx="6995049" cy="1099884"/>
            </a:xfrm>
            <a:prstGeom prst="roundRect">
              <a:avLst/>
            </a:prstGeom>
            <a:solidFill>
              <a:schemeClr val="bg1"/>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2400">
                <a:solidFill>
                  <a:prstClr val="white"/>
                </a:solidFill>
                <a:sym typeface="Gill Sans" charset="0"/>
              </a:endParaRPr>
            </a:p>
          </p:txBody>
        </p:sp>
        <p:pic>
          <p:nvPicPr>
            <p:cNvPr id="39" name="Picture 38"/>
            <p:cNvPicPr/>
            <p:nvPr/>
          </p:nvPicPr>
          <p:blipFill>
            <a:blip r:embed="rId2" cstate="print">
              <a:extLst>
                <a:ext uri="{28A0092B-C50C-407E-A947-70E740481C1C}">
                  <a14:useLocalDpi xmlns:a14="http://schemas.microsoft.com/office/drawing/2010/main" val="0"/>
                </a:ext>
              </a:extLst>
            </a:blip>
            <a:stretch>
              <a:fillRect/>
            </a:stretch>
          </p:blipFill>
          <p:spPr>
            <a:xfrm>
              <a:off x="17769038" y="12303360"/>
              <a:ext cx="2042962" cy="739039"/>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09372" y="12073955"/>
              <a:ext cx="2037121" cy="1069282"/>
            </a:xfrm>
            <a:prstGeom prst="rect">
              <a:avLst/>
            </a:prstGeom>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4101" y="12068100"/>
              <a:ext cx="2835271" cy="932895"/>
            </a:xfrm>
            <a:prstGeom prst="rect">
              <a:avLst/>
            </a:prstGeom>
          </p:spPr>
        </p:pic>
      </p:grpSp>
    </p:spTree>
    <p:extLst>
      <p:ext uri="{BB962C8B-B14F-4D97-AF65-F5344CB8AC3E}">
        <p14:creationId xmlns:p14="http://schemas.microsoft.com/office/powerpoint/2010/main" val="8309182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STEM MOOC">
    <p:spTree>
      <p:nvGrpSpPr>
        <p:cNvPr id="1" name=""/>
        <p:cNvGrpSpPr/>
        <p:nvPr/>
      </p:nvGrpSpPr>
      <p:grpSpPr>
        <a:xfrm>
          <a:off x="0" y="0"/>
          <a:ext cx="0" cy="0"/>
          <a:chOff x="0" y="0"/>
          <a:chExt cx="0" cy="0"/>
        </a:xfrm>
      </p:grpSpPr>
      <p:sp>
        <p:nvSpPr>
          <p:cNvPr id="3" name="Title 1"/>
          <p:cNvSpPr txBox="1">
            <a:spLocks/>
          </p:cNvSpPr>
          <p:nvPr userDrawn="1"/>
        </p:nvSpPr>
        <p:spPr>
          <a:xfrm>
            <a:off x="838200" y="429353"/>
            <a:ext cx="10515600" cy="1002070"/>
          </a:xfrm>
          <a:prstGeom prst="rect">
            <a:avLst/>
          </a:prstGeom>
        </p:spPr>
        <p:txBody>
          <a:bodyPr>
            <a:normAutofit/>
          </a:bodyPr>
          <a:lstStyle>
            <a:lvl1pPr algn="l" defTabSz="914400" rtl="0" eaLnBrk="1" latinLnBrk="0" hangingPunct="1">
              <a:lnSpc>
                <a:spcPct val="90000"/>
              </a:lnSpc>
              <a:spcBef>
                <a:spcPct val="0"/>
              </a:spcBef>
              <a:buNone/>
              <a:defRPr sz="8000" b="1" kern="1200">
                <a:solidFill>
                  <a:srgbClr val="0070C0"/>
                </a:solidFill>
                <a:latin typeface="+mn-lt"/>
                <a:ea typeface="+mj-ea"/>
                <a:cs typeface="+mj-cs"/>
              </a:defRPr>
            </a:lvl1pPr>
          </a:lstStyle>
          <a:p>
            <a:r>
              <a:rPr lang="en-US" sz="3429" dirty="0" smtClean="0">
                <a:sym typeface="Gill Sans" charset="0"/>
              </a:rPr>
              <a:t>Click to edit Master title style</a:t>
            </a:r>
            <a:endParaRPr lang="en-GB" sz="3429" dirty="0" smtClean="0">
              <a:sym typeface="Gill Sans" charset="0"/>
            </a:endParaRPr>
          </a:p>
        </p:txBody>
      </p:sp>
      <p:sp>
        <p:nvSpPr>
          <p:cNvPr id="4" name="Content Placeholder 2"/>
          <p:cNvSpPr>
            <a:spLocks noGrp="1"/>
          </p:cNvSpPr>
          <p:nvPr>
            <p:ph idx="1"/>
          </p:nvPr>
        </p:nvSpPr>
        <p:spPr>
          <a:xfrm>
            <a:off x="838200" y="1526974"/>
            <a:ext cx="10515600" cy="4296903"/>
          </a:xfrm>
          <a:prstGeom prst="rect">
            <a:avLst/>
          </a:prstGeom>
        </p:spPr>
        <p:txBody>
          <a:bodyPr/>
          <a:lstStyle>
            <a:lvl1pPr algn="l">
              <a:defRPr sz="2057">
                <a:solidFill>
                  <a:srgbClr val="0070C0"/>
                </a:solidFill>
                <a:latin typeface="Gill Sans"/>
              </a:defRPr>
            </a:lvl1pPr>
            <a:lvl2pPr algn="l">
              <a:defRPr sz="1714">
                <a:solidFill>
                  <a:srgbClr val="0070C0"/>
                </a:solidFill>
                <a:latin typeface="Gill Sans"/>
              </a:defRPr>
            </a:lvl2pPr>
            <a:lvl3pPr algn="l">
              <a:defRPr sz="1543">
                <a:solidFill>
                  <a:srgbClr val="0070C0"/>
                </a:solidFill>
                <a:latin typeface="Gill Sans"/>
              </a:defRPr>
            </a:lvl3pPr>
            <a:lvl4pPr algn="l">
              <a:defRPr sz="1372">
                <a:solidFill>
                  <a:srgbClr val="0070C0"/>
                </a:solidFill>
                <a:latin typeface="Gill Sans"/>
              </a:defRPr>
            </a:lvl4pPr>
            <a:lvl5pPr algn="l">
              <a:defRPr sz="1372">
                <a:solidFill>
                  <a:srgbClr val="0070C0"/>
                </a:solidFill>
                <a:latin typeface="Gill Sans"/>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lowchart: Document 13"/>
          <p:cNvSpPr/>
          <p:nvPr userDrawn="1"/>
        </p:nvSpPr>
        <p:spPr>
          <a:xfrm rot="10800000" flipH="1">
            <a:off x="1236" y="5888649"/>
            <a:ext cx="12191329" cy="96935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86"/>
              <a:gd name="connsiteY0" fmla="*/ 0 h 20709"/>
              <a:gd name="connsiteX1" fmla="*/ 21600 w 21686"/>
              <a:gd name="connsiteY1" fmla="*/ 0 h 20709"/>
              <a:gd name="connsiteX2" fmla="*/ 21686 w 21686"/>
              <a:gd name="connsiteY2" fmla="*/ 6834 h 20709"/>
              <a:gd name="connsiteX3" fmla="*/ 0 w 21686"/>
              <a:gd name="connsiteY3" fmla="*/ 20172 h 20709"/>
              <a:gd name="connsiteX4" fmla="*/ 0 w 21686"/>
              <a:gd name="connsiteY4" fmla="*/ 0 h 20709"/>
              <a:gd name="connsiteX0" fmla="*/ 0 w 21686"/>
              <a:gd name="connsiteY0" fmla="*/ 0 h 22708"/>
              <a:gd name="connsiteX1" fmla="*/ 21600 w 21686"/>
              <a:gd name="connsiteY1" fmla="*/ 0 h 22708"/>
              <a:gd name="connsiteX2" fmla="*/ 21686 w 21686"/>
              <a:gd name="connsiteY2" fmla="*/ 6834 h 22708"/>
              <a:gd name="connsiteX3" fmla="*/ 0 w 21686"/>
              <a:gd name="connsiteY3" fmla="*/ 20172 h 22708"/>
              <a:gd name="connsiteX4" fmla="*/ 0 w 21686"/>
              <a:gd name="connsiteY4" fmla="*/ 0 h 22708"/>
              <a:gd name="connsiteX0" fmla="*/ 0 w 21686"/>
              <a:gd name="connsiteY0" fmla="*/ 0 h 18586"/>
              <a:gd name="connsiteX1" fmla="*/ 21600 w 21686"/>
              <a:gd name="connsiteY1" fmla="*/ 0 h 18586"/>
              <a:gd name="connsiteX2" fmla="*/ 21686 w 21686"/>
              <a:gd name="connsiteY2" fmla="*/ 6834 h 18586"/>
              <a:gd name="connsiteX3" fmla="*/ 86 w 21686"/>
              <a:gd name="connsiteY3" fmla="*/ 12911 h 18586"/>
              <a:gd name="connsiteX4" fmla="*/ 0 w 21686"/>
              <a:gd name="connsiteY4" fmla="*/ 0 h 18586"/>
              <a:gd name="connsiteX0" fmla="*/ 0 w 21686"/>
              <a:gd name="connsiteY0" fmla="*/ 0 h 13418"/>
              <a:gd name="connsiteX1" fmla="*/ 21600 w 21686"/>
              <a:gd name="connsiteY1" fmla="*/ 0 h 13418"/>
              <a:gd name="connsiteX2" fmla="*/ 21686 w 21686"/>
              <a:gd name="connsiteY2" fmla="*/ 6834 h 13418"/>
              <a:gd name="connsiteX3" fmla="*/ 86 w 21686"/>
              <a:gd name="connsiteY3" fmla="*/ 12911 h 13418"/>
              <a:gd name="connsiteX4" fmla="*/ 0 w 21686"/>
              <a:gd name="connsiteY4" fmla="*/ 0 h 13418"/>
              <a:gd name="connsiteX0" fmla="*/ 0 w 21600"/>
              <a:gd name="connsiteY0" fmla="*/ 0 h 17191"/>
              <a:gd name="connsiteX1" fmla="*/ 21600 w 21600"/>
              <a:gd name="connsiteY1" fmla="*/ 0 h 17191"/>
              <a:gd name="connsiteX2" fmla="*/ 21519 w 21600"/>
              <a:gd name="connsiteY2" fmla="*/ 11250 h 17191"/>
              <a:gd name="connsiteX3" fmla="*/ 86 w 21600"/>
              <a:gd name="connsiteY3" fmla="*/ 12911 h 17191"/>
              <a:gd name="connsiteX4" fmla="*/ 0 w 21600"/>
              <a:gd name="connsiteY4" fmla="*/ 0 h 17191"/>
              <a:gd name="connsiteX0" fmla="*/ 16 w 21616"/>
              <a:gd name="connsiteY0" fmla="*/ 0 h 17191"/>
              <a:gd name="connsiteX1" fmla="*/ 21616 w 21616"/>
              <a:gd name="connsiteY1" fmla="*/ 0 h 17191"/>
              <a:gd name="connsiteX2" fmla="*/ 21535 w 21616"/>
              <a:gd name="connsiteY2" fmla="*/ 11250 h 17191"/>
              <a:gd name="connsiteX3" fmla="*/ 7 w 21616"/>
              <a:gd name="connsiteY3" fmla="*/ 12911 h 17191"/>
              <a:gd name="connsiteX4" fmla="*/ 16 w 21616"/>
              <a:gd name="connsiteY4" fmla="*/ 0 h 17191"/>
              <a:gd name="connsiteX0" fmla="*/ 0 w 21600"/>
              <a:gd name="connsiteY0" fmla="*/ 0 h 17191"/>
              <a:gd name="connsiteX1" fmla="*/ 21600 w 21600"/>
              <a:gd name="connsiteY1" fmla="*/ 0 h 17191"/>
              <a:gd name="connsiteX2" fmla="*/ 21519 w 21600"/>
              <a:gd name="connsiteY2" fmla="*/ 11250 h 17191"/>
              <a:gd name="connsiteX3" fmla="*/ 39 w 21600"/>
              <a:gd name="connsiteY3" fmla="*/ 12911 h 17191"/>
              <a:gd name="connsiteX4" fmla="*/ 0 w 21600"/>
              <a:gd name="connsiteY4" fmla="*/ 0 h 17191"/>
              <a:gd name="connsiteX0" fmla="*/ 16 w 21616"/>
              <a:gd name="connsiteY0" fmla="*/ 0 h 17191"/>
              <a:gd name="connsiteX1" fmla="*/ 21616 w 21616"/>
              <a:gd name="connsiteY1" fmla="*/ 0 h 17191"/>
              <a:gd name="connsiteX2" fmla="*/ 21535 w 21616"/>
              <a:gd name="connsiteY2" fmla="*/ 11250 h 17191"/>
              <a:gd name="connsiteX3" fmla="*/ 7 w 21616"/>
              <a:gd name="connsiteY3" fmla="*/ 12911 h 17191"/>
              <a:gd name="connsiteX4" fmla="*/ 16 w 21616"/>
              <a:gd name="connsiteY4" fmla="*/ 0 h 17191"/>
              <a:gd name="connsiteX0" fmla="*/ 0 w 21624"/>
              <a:gd name="connsiteY0" fmla="*/ 0 h 17191"/>
              <a:gd name="connsiteX1" fmla="*/ 21624 w 21624"/>
              <a:gd name="connsiteY1" fmla="*/ 0 h 17191"/>
              <a:gd name="connsiteX2" fmla="*/ 21543 w 21624"/>
              <a:gd name="connsiteY2" fmla="*/ 11250 h 17191"/>
              <a:gd name="connsiteX3" fmla="*/ 15 w 21624"/>
              <a:gd name="connsiteY3" fmla="*/ 12911 h 17191"/>
              <a:gd name="connsiteX4" fmla="*/ 0 w 21624"/>
              <a:gd name="connsiteY4" fmla="*/ 0 h 17191"/>
              <a:gd name="connsiteX0" fmla="*/ 0 w 21625"/>
              <a:gd name="connsiteY0" fmla="*/ 0 h 17387"/>
              <a:gd name="connsiteX1" fmla="*/ 21624 w 21625"/>
              <a:gd name="connsiteY1" fmla="*/ 0 h 17387"/>
              <a:gd name="connsiteX2" fmla="*/ 21625 w 21625"/>
              <a:gd name="connsiteY2" fmla="*/ 11475 h 17387"/>
              <a:gd name="connsiteX3" fmla="*/ 15 w 21625"/>
              <a:gd name="connsiteY3" fmla="*/ 12911 h 17387"/>
              <a:gd name="connsiteX4" fmla="*/ 0 w 21625"/>
              <a:gd name="connsiteY4" fmla="*/ 0 h 17387"/>
              <a:gd name="connsiteX0" fmla="*/ 7 w 21632"/>
              <a:gd name="connsiteY0" fmla="*/ 0 h 17387"/>
              <a:gd name="connsiteX1" fmla="*/ 21631 w 21632"/>
              <a:gd name="connsiteY1" fmla="*/ 0 h 17387"/>
              <a:gd name="connsiteX2" fmla="*/ 21632 w 21632"/>
              <a:gd name="connsiteY2" fmla="*/ 11475 h 17387"/>
              <a:gd name="connsiteX3" fmla="*/ 8 w 21632"/>
              <a:gd name="connsiteY3" fmla="*/ 12911 h 17387"/>
              <a:gd name="connsiteX4" fmla="*/ 7 w 21632"/>
              <a:gd name="connsiteY4" fmla="*/ 0 h 17387"/>
              <a:gd name="connsiteX0" fmla="*/ 0 w 21625"/>
              <a:gd name="connsiteY0" fmla="*/ 0 h 17387"/>
              <a:gd name="connsiteX1" fmla="*/ 21624 w 21625"/>
              <a:gd name="connsiteY1" fmla="*/ 0 h 17387"/>
              <a:gd name="connsiteX2" fmla="*/ 21625 w 21625"/>
              <a:gd name="connsiteY2" fmla="*/ 11475 h 17387"/>
              <a:gd name="connsiteX3" fmla="*/ 1 w 21625"/>
              <a:gd name="connsiteY3" fmla="*/ 12911 h 17387"/>
              <a:gd name="connsiteX4" fmla="*/ 0 w 21625"/>
              <a:gd name="connsiteY4" fmla="*/ 0 h 17387"/>
              <a:gd name="connsiteX0" fmla="*/ 0 w 21625"/>
              <a:gd name="connsiteY0" fmla="*/ 0 h 17387"/>
              <a:gd name="connsiteX1" fmla="*/ 21624 w 21625"/>
              <a:gd name="connsiteY1" fmla="*/ 0 h 17387"/>
              <a:gd name="connsiteX2" fmla="*/ 21625 w 21625"/>
              <a:gd name="connsiteY2" fmla="*/ 11475 h 17387"/>
              <a:gd name="connsiteX3" fmla="*/ 1 w 21625"/>
              <a:gd name="connsiteY3" fmla="*/ 12911 h 17387"/>
              <a:gd name="connsiteX4" fmla="*/ 0 w 21625"/>
              <a:gd name="connsiteY4" fmla="*/ 0 h 17387"/>
              <a:gd name="connsiteX0" fmla="*/ 1 w 21626"/>
              <a:gd name="connsiteY0" fmla="*/ 0 h 17387"/>
              <a:gd name="connsiteX1" fmla="*/ 21625 w 21626"/>
              <a:gd name="connsiteY1" fmla="*/ 0 h 17387"/>
              <a:gd name="connsiteX2" fmla="*/ 21626 w 21626"/>
              <a:gd name="connsiteY2" fmla="*/ 11475 h 17387"/>
              <a:gd name="connsiteX3" fmla="*/ 2 w 21626"/>
              <a:gd name="connsiteY3" fmla="*/ 12911 h 17387"/>
              <a:gd name="connsiteX4" fmla="*/ 1 w 21626"/>
              <a:gd name="connsiteY4" fmla="*/ 0 h 17387"/>
              <a:gd name="connsiteX0" fmla="*/ 1 w 21626"/>
              <a:gd name="connsiteY0" fmla="*/ 0 h 12911"/>
              <a:gd name="connsiteX1" fmla="*/ 21625 w 21626"/>
              <a:gd name="connsiteY1" fmla="*/ 0 h 12911"/>
              <a:gd name="connsiteX2" fmla="*/ 21626 w 21626"/>
              <a:gd name="connsiteY2" fmla="*/ 11475 h 12911"/>
              <a:gd name="connsiteX3" fmla="*/ 2 w 21626"/>
              <a:gd name="connsiteY3" fmla="*/ 12911 h 12911"/>
              <a:gd name="connsiteX4" fmla="*/ 1 w 21626"/>
              <a:gd name="connsiteY4" fmla="*/ 0 h 12911"/>
              <a:gd name="connsiteX0" fmla="*/ 1 w 21626"/>
              <a:gd name="connsiteY0" fmla="*/ 0 h 12911"/>
              <a:gd name="connsiteX1" fmla="*/ 21625 w 21626"/>
              <a:gd name="connsiteY1" fmla="*/ 0 h 12911"/>
              <a:gd name="connsiteX2" fmla="*/ 21626 w 21626"/>
              <a:gd name="connsiteY2" fmla="*/ 11475 h 12911"/>
              <a:gd name="connsiteX3" fmla="*/ 2 w 21626"/>
              <a:gd name="connsiteY3" fmla="*/ 12911 h 12911"/>
              <a:gd name="connsiteX4" fmla="*/ 1 w 21626"/>
              <a:gd name="connsiteY4" fmla="*/ 0 h 12911"/>
              <a:gd name="connsiteX0" fmla="*/ 1 w 21626"/>
              <a:gd name="connsiteY0" fmla="*/ 0 h 14207"/>
              <a:gd name="connsiteX1" fmla="*/ 21625 w 21626"/>
              <a:gd name="connsiteY1" fmla="*/ 0 h 14207"/>
              <a:gd name="connsiteX2" fmla="*/ 21626 w 21626"/>
              <a:gd name="connsiteY2" fmla="*/ 11475 h 14207"/>
              <a:gd name="connsiteX3" fmla="*/ 2 w 21626"/>
              <a:gd name="connsiteY3" fmla="*/ 12911 h 14207"/>
              <a:gd name="connsiteX4" fmla="*/ 1 w 21626"/>
              <a:gd name="connsiteY4" fmla="*/ 0 h 14207"/>
              <a:gd name="connsiteX0" fmla="*/ 1 w 21626"/>
              <a:gd name="connsiteY0" fmla="*/ 0 h 14876"/>
              <a:gd name="connsiteX1" fmla="*/ 21625 w 21626"/>
              <a:gd name="connsiteY1" fmla="*/ 0 h 14876"/>
              <a:gd name="connsiteX2" fmla="*/ 21626 w 21626"/>
              <a:gd name="connsiteY2" fmla="*/ 11475 h 14876"/>
              <a:gd name="connsiteX3" fmla="*/ 2 w 21626"/>
              <a:gd name="connsiteY3" fmla="*/ 12911 h 14876"/>
              <a:gd name="connsiteX4" fmla="*/ 1 w 21626"/>
              <a:gd name="connsiteY4" fmla="*/ 0 h 1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6" h="14876">
                <a:moveTo>
                  <a:pt x="1" y="0"/>
                </a:moveTo>
                <a:lnTo>
                  <a:pt x="21625" y="0"/>
                </a:lnTo>
                <a:cubicBezTo>
                  <a:pt x="21625" y="5774"/>
                  <a:pt x="21626" y="5701"/>
                  <a:pt x="21626" y="11475"/>
                </a:cubicBezTo>
                <a:cubicBezTo>
                  <a:pt x="11328" y="22056"/>
                  <a:pt x="11312" y="3720"/>
                  <a:pt x="2" y="12911"/>
                </a:cubicBezTo>
                <a:cubicBezTo>
                  <a:pt x="-3" y="8551"/>
                  <a:pt x="3" y="4248"/>
                  <a:pt x="1" y="0"/>
                </a:cubicBezTo>
                <a:close/>
              </a:path>
            </a:pathLst>
          </a:custGeom>
          <a:solidFill>
            <a:srgbClr val="259D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2400">
              <a:solidFill>
                <a:prstClr val="white"/>
              </a:solidFill>
              <a:sym typeface="Gill Sans" charset="0"/>
            </a:endParaRPr>
          </a:p>
        </p:txBody>
      </p:sp>
      <p:grpSp>
        <p:nvGrpSpPr>
          <p:cNvPr id="6" name="Group 5"/>
          <p:cNvGrpSpPr/>
          <p:nvPr userDrawn="1"/>
        </p:nvGrpSpPr>
        <p:grpSpPr>
          <a:xfrm>
            <a:off x="6877801" y="6132387"/>
            <a:ext cx="3997171" cy="574035"/>
            <a:chOff x="12874100" y="12027057"/>
            <a:chExt cx="6995049" cy="1116180"/>
          </a:xfrm>
        </p:grpSpPr>
        <p:sp>
          <p:nvSpPr>
            <p:cNvPr id="7" name="Rounded Rectangle 6"/>
            <p:cNvSpPr/>
            <p:nvPr/>
          </p:nvSpPr>
          <p:spPr>
            <a:xfrm>
              <a:off x="12874100" y="12027057"/>
              <a:ext cx="6995049" cy="1099884"/>
            </a:xfrm>
            <a:prstGeom prst="roundRect">
              <a:avLst/>
            </a:prstGeom>
            <a:solidFill>
              <a:schemeClr val="bg1"/>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2400">
                <a:solidFill>
                  <a:prstClr val="white"/>
                </a:solidFill>
                <a:sym typeface="Gill Sans"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17769038" y="12303360"/>
              <a:ext cx="2042962" cy="73903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09372" y="12073955"/>
              <a:ext cx="2037121" cy="10692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4101" y="12068100"/>
              <a:ext cx="2835271" cy="932895"/>
            </a:xfrm>
            <a:prstGeom prst="rect">
              <a:avLst/>
            </a:prstGeom>
          </p:spPr>
        </p:pic>
      </p:grpSp>
    </p:spTree>
    <p:extLst>
      <p:ext uri="{BB962C8B-B14F-4D97-AF65-F5344CB8AC3E}">
        <p14:creationId xmlns:p14="http://schemas.microsoft.com/office/powerpoint/2010/main" val="215411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4203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rt layout MOOC vide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3718" y="49228"/>
            <a:ext cx="4392523" cy="4432923"/>
          </a:xfrm>
          <a:prstGeom prst="rect">
            <a:avLst/>
          </a:prstGeom>
        </p:spPr>
      </p:pic>
      <p:grpSp>
        <p:nvGrpSpPr>
          <p:cNvPr id="4" name="Group 3"/>
          <p:cNvGrpSpPr>
            <a:grpSpLocks/>
          </p:cNvGrpSpPr>
          <p:nvPr userDrawn="1"/>
        </p:nvGrpSpPr>
        <p:grpSpPr bwMode="auto">
          <a:xfrm rot="10800000">
            <a:off x="0" y="-1614"/>
            <a:ext cx="12192000" cy="125964"/>
            <a:chOff x="3175" y="6691474"/>
            <a:chExt cx="9144000" cy="166534"/>
          </a:xfrm>
          <a:solidFill>
            <a:srgbClr val="00B050"/>
          </a:solidFill>
        </p:grpSpPr>
        <p:grpSp>
          <p:nvGrpSpPr>
            <p:cNvPr id="5" name="Ομάδα 4"/>
            <p:cNvGrpSpPr>
              <a:grpSpLocks/>
            </p:cNvGrpSpPr>
            <p:nvPr/>
          </p:nvGrpSpPr>
          <p:grpSpPr bwMode="auto">
            <a:xfrm rot="10800000">
              <a:off x="974725" y="6691481"/>
              <a:ext cx="8172450" cy="166527"/>
              <a:chOff x="-3175" y="6558445"/>
              <a:chExt cx="8172450" cy="144017"/>
            </a:xfrm>
            <a:grpFill/>
          </p:grpSpPr>
          <p:sp>
            <p:nvSpPr>
              <p:cNvPr id="7" name="Ορθογώνιο 8"/>
              <p:cNvSpPr/>
              <p:nvPr/>
            </p:nvSpPr>
            <p:spPr>
              <a:xfrm>
                <a:off x="-3175" y="6558445"/>
                <a:ext cx="4473575" cy="1440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sz="1350">
                  <a:solidFill>
                    <a:srgbClr val="FFC000"/>
                  </a:solidFill>
                  <a:sym typeface="Gill Sans" charset="0"/>
                </a:endParaRPr>
              </a:p>
            </p:txBody>
          </p:sp>
          <p:sp>
            <p:nvSpPr>
              <p:cNvPr id="8" name="Ορθογώνιο 9"/>
              <p:cNvSpPr/>
              <p:nvPr/>
            </p:nvSpPr>
            <p:spPr>
              <a:xfrm>
                <a:off x="4470400" y="6558445"/>
                <a:ext cx="1106488" cy="1440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sz="1350">
                  <a:solidFill>
                    <a:prstClr val="white"/>
                  </a:solidFill>
                  <a:sym typeface="Gill Sans" charset="0"/>
                </a:endParaRPr>
              </a:p>
            </p:txBody>
          </p:sp>
          <p:sp>
            <p:nvSpPr>
              <p:cNvPr id="9" name="Ορθογώνιο 10"/>
              <p:cNvSpPr/>
              <p:nvPr/>
            </p:nvSpPr>
            <p:spPr>
              <a:xfrm>
                <a:off x="5568950" y="6558445"/>
                <a:ext cx="1160463" cy="1440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sz="1350">
                  <a:solidFill>
                    <a:prstClr val="white"/>
                  </a:solidFill>
                  <a:sym typeface="Gill Sans" charset="0"/>
                </a:endParaRPr>
              </a:p>
            </p:txBody>
          </p:sp>
          <p:sp>
            <p:nvSpPr>
              <p:cNvPr id="10" name="Ορθογώνιο 11"/>
              <p:cNvSpPr/>
              <p:nvPr/>
            </p:nvSpPr>
            <p:spPr>
              <a:xfrm>
                <a:off x="6729413" y="6558445"/>
                <a:ext cx="1439862" cy="1440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sz="1350">
                  <a:solidFill>
                    <a:prstClr val="white"/>
                  </a:solidFill>
                  <a:sym typeface="Gill Sans" charset="0"/>
                </a:endParaRPr>
              </a:p>
            </p:txBody>
          </p:sp>
        </p:grpSp>
        <p:sp>
          <p:nvSpPr>
            <p:cNvPr id="6" name="Ορθογώνιο 9"/>
            <p:cNvSpPr/>
            <p:nvPr/>
          </p:nvSpPr>
          <p:spPr bwMode="auto">
            <a:xfrm rot="10800000">
              <a:off x="3175" y="6691474"/>
              <a:ext cx="971550" cy="1665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sz="1350">
                <a:solidFill>
                  <a:prstClr val="white"/>
                </a:solidFill>
                <a:sym typeface="Gill Sans" charset="0"/>
              </a:endParaRPr>
            </a:p>
          </p:txBody>
        </p:sp>
      </p:grpSp>
      <p:sp>
        <p:nvSpPr>
          <p:cNvPr id="11" name="Flowchart: Document 13"/>
          <p:cNvSpPr/>
          <p:nvPr userDrawn="1"/>
        </p:nvSpPr>
        <p:spPr>
          <a:xfrm rot="10800000" flipH="1">
            <a:off x="1236" y="3466032"/>
            <a:ext cx="12191329" cy="339196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86"/>
              <a:gd name="connsiteY0" fmla="*/ 0 h 20709"/>
              <a:gd name="connsiteX1" fmla="*/ 21600 w 21686"/>
              <a:gd name="connsiteY1" fmla="*/ 0 h 20709"/>
              <a:gd name="connsiteX2" fmla="*/ 21686 w 21686"/>
              <a:gd name="connsiteY2" fmla="*/ 6834 h 20709"/>
              <a:gd name="connsiteX3" fmla="*/ 0 w 21686"/>
              <a:gd name="connsiteY3" fmla="*/ 20172 h 20709"/>
              <a:gd name="connsiteX4" fmla="*/ 0 w 21686"/>
              <a:gd name="connsiteY4" fmla="*/ 0 h 20709"/>
              <a:gd name="connsiteX0" fmla="*/ 0 w 21686"/>
              <a:gd name="connsiteY0" fmla="*/ 0 h 22708"/>
              <a:gd name="connsiteX1" fmla="*/ 21600 w 21686"/>
              <a:gd name="connsiteY1" fmla="*/ 0 h 22708"/>
              <a:gd name="connsiteX2" fmla="*/ 21686 w 21686"/>
              <a:gd name="connsiteY2" fmla="*/ 6834 h 22708"/>
              <a:gd name="connsiteX3" fmla="*/ 0 w 21686"/>
              <a:gd name="connsiteY3" fmla="*/ 20172 h 22708"/>
              <a:gd name="connsiteX4" fmla="*/ 0 w 21686"/>
              <a:gd name="connsiteY4" fmla="*/ 0 h 22708"/>
              <a:gd name="connsiteX0" fmla="*/ 0 w 21686"/>
              <a:gd name="connsiteY0" fmla="*/ 0 h 18586"/>
              <a:gd name="connsiteX1" fmla="*/ 21600 w 21686"/>
              <a:gd name="connsiteY1" fmla="*/ 0 h 18586"/>
              <a:gd name="connsiteX2" fmla="*/ 21686 w 21686"/>
              <a:gd name="connsiteY2" fmla="*/ 6834 h 18586"/>
              <a:gd name="connsiteX3" fmla="*/ 86 w 21686"/>
              <a:gd name="connsiteY3" fmla="*/ 12911 h 18586"/>
              <a:gd name="connsiteX4" fmla="*/ 0 w 21686"/>
              <a:gd name="connsiteY4" fmla="*/ 0 h 18586"/>
              <a:gd name="connsiteX0" fmla="*/ 0 w 21686"/>
              <a:gd name="connsiteY0" fmla="*/ 0 h 13418"/>
              <a:gd name="connsiteX1" fmla="*/ 21600 w 21686"/>
              <a:gd name="connsiteY1" fmla="*/ 0 h 13418"/>
              <a:gd name="connsiteX2" fmla="*/ 21686 w 21686"/>
              <a:gd name="connsiteY2" fmla="*/ 6834 h 13418"/>
              <a:gd name="connsiteX3" fmla="*/ 86 w 21686"/>
              <a:gd name="connsiteY3" fmla="*/ 12911 h 13418"/>
              <a:gd name="connsiteX4" fmla="*/ 0 w 21686"/>
              <a:gd name="connsiteY4" fmla="*/ 0 h 13418"/>
              <a:gd name="connsiteX0" fmla="*/ 0 w 21600"/>
              <a:gd name="connsiteY0" fmla="*/ 0 h 17191"/>
              <a:gd name="connsiteX1" fmla="*/ 21600 w 21600"/>
              <a:gd name="connsiteY1" fmla="*/ 0 h 17191"/>
              <a:gd name="connsiteX2" fmla="*/ 21519 w 21600"/>
              <a:gd name="connsiteY2" fmla="*/ 11250 h 17191"/>
              <a:gd name="connsiteX3" fmla="*/ 86 w 21600"/>
              <a:gd name="connsiteY3" fmla="*/ 12911 h 17191"/>
              <a:gd name="connsiteX4" fmla="*/ 0 w 21600"/>
              <a:gd name="connsiteY4" fmla="*/ 0 h 17191"/>
              <a:gd name="connsiteX0" fmla="*/ 16 w 21616"/>
              <a:gd name="connsiteY0" fmla="*/ 0 h 17191"/>
              <a:gd name="connsiteX1" fmla="*/ 21616 w 21616"/>
              <a:gd name="connsiteY1" fmla="*/ 0 h 17191"/>
              <a:gd name="connsiteX2" fmla="*/ 21535 w 21616"/>
              <a:gd name="connsiteY2" fmla="*/ 11250 h 17191"/>
              <a:gd name="connsiteX3" fmla="*/ 7 w 21616"/>
              <a:gd name="connsiteY3" fmla="*/ 12911 h 17191"/>
              <a:gd name="connsiteX4" fmla="*/ 16 w 21616"/>
              <a:gd name="connsiteY4" fmla="*/ 0 h 17191"/>
              <a:gd name="connsiteX0" fmla="*/ 0 w 21600"/>
              <a:gd name="connsiteY0" fmla="*/ 0 h 17191"/>
              <a:gd name="connsiteX1" fmla="*/ 21600 w 21600"/>
              <a:gd name="connsiteY1" fmla="*/ 0 h 17191"/>
              <a:gd name="connsiteX2" fmla="*/ 21519 w 21600"/>
              <a:gd name="connsiteY2" fmla="*/ 11250 h 17191"/>
              <a:gd name="connsiteX3" fmla="*/ 39 w 21600"/>
              <a:gd name="connsiteY3" fmla="*/ 12911 h 17191"/>
              <a:gd name="connsiteX4" fmla="*/ 0 w 21600"/>
              <a:gd name="connsiteY4" fmla="*/ 0 h 17191"/>
              <a:gd name="connsiteX0" fmla="*/ 16 w 21616"/>
              <a:gd name="connsiteY0" fmla="*/ 0 h 17191"/>
              <a:gd name="connsiteX1" fmla="*/ 21616 w 21616"/>
              <a:gd name="connsiteY1" fmla="*/ 0 h 17191"/>
              <a:gd name="connsiteX2" fmla="*/ 21535 w 21616"/>
              <a:gd name="connsiteY2" fmla="*/ 11250 h 17191"/>
              <a:gd name="connsiteX3" fmla="*/ 7 w 21616"/>
              <a:gd name="connsiteY3" fmla="*/ 12911 h 17191"/>
              <a:gd name="connsiteX4" fmla="*/ 16 w 21616"/>
              <a:gd name="connsiteY4" fmla="*/ 0 h 17191"/>
              <a:gd name="connsiteX0" fmla="*/ 0 w 21624"/>
              <a:gd name="connsiteY0" fmla="*/ 0 h 17191"/>
              <a:gd name="connsiteX1" fmla="*/ 21624 w 21624"/>
              <a:gd name="connsiteY1" fmla="*/ 0 h 17191"/>
              <a:gd name="connsiteX2" fmla="*/ 21543 w 21624"/>
              <a:gd name="connsiteY2" fmla="*/ 11250 h 17191"/>
              <a:gd name="connsiteX3" fmla="*/ 15 w 21624"/>
              <a:gd name="connsiteY3" fmla="*/ 12911 h 17191"/>
              <a:gd name="connsiteX4" fmla="*/ 0 w 21624"/>
              <a:gd name="connsiteY4" fmla="*/ 0 h 17191"/>
              <a:gd name="connsiteX0" fmla="*/ 0 w 21625"/>
              <a:gd name="connsiteY0" fmla="*/ 0 h 17387"/>
              <a:gd name="connsiteX1" fmla="*/ 21624 w 21625"/>
              <a:gd name="connsiteY1" fmla="*/ 0 h 17387"/>
              <a:gd name="connsiteX2" fmla="*/ 21625 w 21625"/>
              <a:gd name="connsiteY2" fmla="*/ 11475 h 17387"/>
              <a:gd name="connsiteX3" fmla="*/ 15 w 21625"/>
              <a:gd name="connsiteY3" fmla="*/ 12911 h 17387"/>
              <a:gd name="connsiteX4" fmla="*/ 0 w 21625"/>
              <a:gd name="connsiteY4" fmla="*/ 0 h 17387"/>
              <a:gd name="connsiteX0" fmla="*/ 7 w 21632"/>
              <a:gd name="connsiteY0" fmla="*/ 0 h 17387"/>
              <a:gd name="connsiteX1" fmla="*/ 21631 w 21632"/>
              <a:gd name="connsiteY1" fmla="*/ 0 h 17387"/>
              <a:gd name="connsiteX2" fmla="*/ 21632 w 21632"/>
              <a:gd name="connsiteY2" fmla="*/ 11475 h 17387"/>
              <a:gd name="connsiteX3" fmla="*/ 8 w 21632"/>
              <a:gd name="connsiteY3" fmla="*/ 12911 h 17387"/>
              <a:gd name="connsiteX4" fmla="*/ 7 w 21632"/>
              <a:gd name="connsiteY4" fmla="*/ 0 h 17387"/>
              <a:gd name="connsiteX0" fmla="*/ 0 w 21625"/>
              <a:gd name="connsiteY0" fmla="*/ 0 h 17387"/>
              <a:gd name="connsiteX1" fmla="*/ 21624 w 21625"/>
              <a:gd name="connsiteY1" fmla="*/ 0 h 17387"/>
              <a:gd name="connsiteX2" fmla="*/ 21625 w 21625"/>
              <a:gd name="connsiteY2" fmla="*/ 11475 h 17387"/>
              <a:gd name="connsiteX3" fmla="*/ 1 w 21625"/>
              <a:gd name="connsiteY3" fmla="*/ 12911 h 17387"/>
              <a:gd name="connsiteX4" fmla="*/ 0 w 21625"/>
              <a:gd name="connsiteY4" fmla="*/ 0 h 17387"/>
              <a:gd name="connsiteX0" fmla="*/ 0 w 21625"/>
              <a:gd name="connsiteY0" fmla="*/ 0 h 17387"/>
              <a:gd name="connsiteX1" fmla="*/ 21624 w 21625"/>
              <a:gd name="connsiteY1" fmla="*/ 0 h 17387"/>
              <a:gd name="connsiteX2" fmla="*/ 21625 w 21625"/>
              <a:gd name="connsiteY2" fmla="*/ 11475 h 17387"/>
              <a:gd name="connsiteX3" fmla="*/ 1 w 21625"/>
              <a:gd name="connsiteY3" fmla="*/ 12911 h 17387"/>
              <a:gd name="connsiteX4" fmla="*/ 0 w 21625"/>
              <a:gd name="connsiteY4" fmla="*/ 0 h 17387"/>
              <a:gd name="connsiteX0" fmla="*/ 1 w 21626"/>
              <a:gd name="connsiteY0" fmla="*/ 0 h 17387"/>
              <a:gd name="connsiteX1" fmla="*/ 21625 w 21626"/>
              <a:gd name="connsiteY1" fmla="*/ 0 h 17387"/>
              <a:gd name="connsiteX2" fmla="*/ 21626 w 21626"/>
              <a:gd name="connsiteY2" fmla="*/ 11475 h 17387"/>
              <a:gd name="connsiteX3" fmla="*/ 2 w 21626"/>
              <a:gd name="connsiteY3" fmla="*/ 12911 h 17387"/>
              <a:gd name="connsiteX4" fmla="*/ 1 w 21626"/>
              <a:gd name="connsiteY4" fmla="*/ 0 h 17387"/>
              <a:gd name="connsiteX0" fmla="*/ 1 w 21626"/>
              <a:gd name="connsiteY0" fmla="*/ 0 h 12955"/>
              <a:gd name="connsiteX1" fmla="*/ 21625 w 21626"/>
              <a:gd name="connsiteY1" fmla="*/ 0 h 12955"/>
              <a:gd name="connsiteX2" fmla="*/ 21626 w 21626"/>
              <a:gd name="connsiteY2" fmla="*/ 11475 h 12955"/>
              <a:gd name="connsiteX3" fmla="*/ 2 w 21626"/>
              <a:gd name="connsiteY3" fmla="*/ 12911 h 12955"/>
              <a:gd name="connsiteX4" fmla="*/ 1 w 21626"/>
              <a:gd name="connsiteY4" fmla="*/ 0 h 12955"/>
              <a:gd name="connsiteX0" fmla="*/ 1 w 21626"/>
              <a:gd name="connsiteY0" fmla="*/ 0 h 13666"/>
              <a:gd name="connsiteX1" fmla="*/ 21625 w 21626"/>
              <a:gd name="connsiteY1" fmla="*/ 0 h 13666"/>
              <a:gd name="connsiteX2" fmla="*/ 21626 w 21626"/>
              <a:gd name="connsiteY2" fmla="*/ 11475 h 13666"/>
              <a:gd name="connsiteX3" fmla="*/ 2 w 21626"/>
              <a:gd name="connsiteY3" fmla="*/ 12911 h 13666"/>
              <a:gd name="connsiteX4" fmla="*/ 1 w 21626"/>
              <a:gd name="connsiteY4" fmla="*/ 0 h 13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6" h="13666">
                <a:moveTo>
                  <a:pt x="1" y="0"/>
                </a:moveTo>
                <a:lnTo>
                  <a:pt x="21625" y="0"/>
                </a:lnTo>
                <a:cubicBezTo>
                  <a:pt x="21625" y="5774"/>
                  <a:pt x="21626" y="5701"/>
                  <a:pt x="21626" y="11475"/>
                </a:cubicBezTo>
                <a:cubicBezTo>
                  <a:pt x="10733" y="18929"/>
                  <a:pt x="10848" y="4261"/>
                  <a:pt x="2" y="12911"/>
                </a:cubicBezTo>
                <a:cubicBezTo>
                  <a:pt x="-3" y="8551"/>
                  <a:pt x="3" y="4248"/>
                  <a:pt x="1" y="0"/>
                </a:cubicBezTo>
                <a:close/>
              </a:path>
            </a:pathLst>
          </a:custGeom>
          <a:solidFill>
            <a:srgbClr val="259D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2400">
              <a:solidFill>
                <a:prstClr val="white"/>
              </a:solidFill>
              <a:sym typeface="Gill Sans" charset="0"/>
            </a:endParaRPr>
          </a:p>
        </p:txBody>
      </p:sp>
      <p:sp>
        <p:nvSpPr>
          <p:cNvPr id="12" name="Subtitle 1"/>
          <p:cNvSpPr>
            <a:spLocks noGrp="1"/>
          </p:cNvSpPr>
          <p:nvPr>
            <p:ph type="subTitle" idx="1" hasCustomPrompt="1"/>
          </p:nvPr>
        </p:nvSpPr>
        <p:spPr>
          <a:xfrm>
            <a:off x="533308" y="4570715"/>
            <a:ext cx="10862921" cy="2287285"/>
          </a:xfrm>
        </p:spPr>
        <p:txBody>
          <a:bodyPr>
            <a:normAutofit/>
          </a:bodyPr>
          <a:lstStyle>
            <a:lvl1pPr marL="0" indent="0">
              <a:buNone/>
              <a:defRPr/>
            </a:lvl1pPr>
          </a:lstStyle>
          <a:p>
            <a:pPr algn="ctr"/>
            <a:r>
              <a:rPr lang="en-GB" sz="3429" i="1" dirty="0" smtClean="0">
                <a:ln w="0"/>
                <a:solidFill>
                  <a:schemeClr val="bg1"/>
                </a:solidFill>
                <a:effectLst>
                  <a:outerShdw blurRad="50800" dist="50800" dir="3000000" algn="tl">
                    <a:srgbClr val="000000">
                      <a:alpha val="50000"/>
                    </a:srgbClr>
                  </a:outerShdw>
                </a:effectLst>
                <a:latin typeface="Arial" panose="020B0604020202020204" pitchFamily="34" charset="0"/>
                <a:cs typeface="Arial" panose="020B0604020202020204" pitchFamily="34" charset="0"/>
              </a:rPr>
              <a:t>PART [I,II,III,…]</a:t>
            </a:r>
          </a:p>
          <a:p>
            <a:pPr algn="ctr"/>
            <a:r>
              <a:rPr lang="en-GB" sz="3429" i="1" dirty="0" smtClean="0">
                <a:ln w="0"/>
                <a:solidFill>
                  <a:schemeClr val="bg1"/>
                </a:solidFill>
                <a:effectLst>
                  <a:outerShdw blurRad="50800" dist="50800" dir="3000000" algn="tl">
                    <a:srgbClr val="000000">
                      <a:alpha val="50000"/>
                    </a:srgbClr>
                  </a:outerShdw>
                </a:effectLst>
                <a:latin typeface="Arial" panose="020B0604020202020204" pitchFamily="34" charset="0"/>
                <a:cs typeface="Arial" panose="020B0604020202020204" pitchFamily="34" charset="0"/>
              </a:rPr>
              <a:t>[Name of the part]</a:t>
            </a:r>
          </a:p>
          <a:p>
            <a:pPr algn="r"/>
            <a:endParaRPr lang="en-GB" sz="85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20223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5AE703-0E65-4093-B1C8-92A9C828E39B}"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124950" y="6356349"/>
            <a:ext cx="2743200" cy="365125"/>
          </a:xfrm>
        </p:spPr>
        <p:txBody>
          <a:bodyPr/>
          <a:lstStyle/>
          <a:p>
            <a:fld id="{D48DA3F6-7A6F-4815-85AC-52B3F0D8D7DC}" type="slidenum">
              <a:rPr lang="en-US" smtClean="0"/>
              <a:t>‹#›</a:t>
            </a:fld>
            <a:endParaRPr lang="en-US"/>
          </a:p>
        </p:txBody>
      </p:sp>
    </p:spTree>
    <p:extLst>
      <p:ext uri="{BB962C8B-B14F-4D97-AF65-F5344CB8AC3E}">
        <p14:creationId xmlns:p14="http://schemas.microsoft.com/office/powerpoint/2010/main" val="11925148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5.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4.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16.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3"/>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lum/>
            <a:alphaModFix/>
          </a:blip>
          <a:srcRect/>
          <a:stretch>
            <a:fillRect/>
          </a:stretch>
        </p:blipFill>
        <p:spPr>
          <a:xfrm>
            <a:off x="6906553" y="936400"/>
            <a:ext cx="4671046" cy="2102473"/>
          </a:xfrm>
          <a:prstGeom prst="rect">
            <a:avLst/>
          </a:prstGeom>
          <a:noFill/>
          <a:ln>
            <a:noFill/>
          </a:ln>
        </p:spPr>
      </p:pic>
      <p:sp>
        <p:nvSpPr>
          <p:cNvPr id="7" name="Title Placeholder 6"/>
          <p:cNvSpPr txBox="1">
            <a:spLocks noGrp="1"/>
          </p:cNvSpPr>
          <p:nvPr>
            <p:ph type="title"/>
          </p:nvPr>
        </p:nvSpPr>
        <p:spPr>
          <a:xfrm>
            <a:off x="609119" y="272520"/>
            <a:ext cx="10968480" cy="1141920"/>
          </a:xfrm>
          <a:prstGeom prst="rect">
            <a:avLst/>
          </a:prstGeom>
          <a:noFill/>
          <a:ln>
            <a:noFill/>
          </a:ln>
        </p:spPr>
        <p:txBody>
          <a:bodyPr vert="horz" lIns="0" tIns="0" rIns="0" bIns="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
        <p:nvSpPr>
          <p:cNvPr id="8" name="Text Placeholder 7"/>
          <p:cNvSpPr txBox="1">
            <a:spLocks noGrp="1"/>
          </p:cNvSpPr>
          <p:nvPr>
            <p:ph type="body" idx="1"/>
          </p:nvPr>
        </p:nvSpPr>
        <p:spPr>
          <a:xfrm>
            <a:off x="609119" y="1604880"/>
            <a:ext cx="10968480" cy="4523400"/>
          </a:xfrm>
          <a:prstGeom prst="rect">
            <a:avLst/>
          </a:prstGeom>
          <a:noFill/>
          <a:ln>
            <a:noFill/>
          </a:ln>
        </p:spPr>
        <p:txBody>
          <a:bodyPr vert="horz" lIns="0" tIns="0" rIns="0" bIns="0" anchor="t" anchorCtr="0" compatLnSpc="1"/>
          <a:lstStyle>
            <a:defPPr marL="342720" marR="0" lvl="0" indent="-342720" algn="l" rtl="0" hangingPunct="0">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baseline="0">
                <a:ln>
                  <a:noFill/>
                </a:ln>
                <a:solidFill>
                  <a:srgbClr val="000000"/>
                </a:solidFill>
                <a:latin typeface="Calibri" pitchFamily="34"/>
                <a:ea typeface="SimSun" pitchFamily="2"/>
                <a:cs typeface="SimSun" pitchFamily="2"/>
              </a:defRPr>
            </a:defPPr>
            <a:lvl1pPr marL="342720" marR="0" lvl="0" indent="-342720" algn="l" rtl="0" hangingPunct="0">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baseline="0">
                <a:ln>
                  <a:noFill/>
                </a:ln>
                <a:solidFill>
                  <a:srgbClr val="000000"/>
                </a:solidFill>
                <a:latin typeface="Calibri" pitchFamily="34"/>
                <a:ea typeface="SimSun" pitchFamily="2"/>
                <a:cs typeface="SimSun" pitchFamily="2"/>
              </a:defRPr>
            </a:lvl1pPr>
            <a:lvl2pPr marL="742680" marR="0" lvl="1" indent="-285480" algn="l" rtl="0" hangingPunct="0">
              <a:lnSpc>
                <a:spcPct val="100000"/>
              </a:lnSpc>
              <a:spcBef>
                <a:spcPts val="697"/>
              </a:spcBef>
              <a:spcAft>
                <a:spcPts val="0"/>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en-GB" sz="2800" b="0" i="0" u="none" strike="noStrike" baseline="0">
                <a:ln>
                  <a:noFill/>
                </a:ln>
                <a:solidFill>
                  <a:srgbClr val="000000"/>
                </a:solidFill>
                <a:latin typeface="Calibri" pitchFamily="34"/>
                <a:ea typeface="SimSun" pitchFamily="2"/>
                <a:cs typeface="SimSun" pitchFamily="2"/>
              </a:defRPr>
            </a:lvl2pPr>
            <a:lvl3pPr marL="1143000" marR="0" lvl="2" indent="-228600" algn="l" rtl="0" hangingPunct="0">
              <a:lnSpc>
                <a:spcPct val="100000"/>
              </a:lnSpc>
              <a:spcBef>
                <a:spcPts val="598"/>
              </a:spcBef>
              <a:spcAft>
                <a:spcPts val="0"/>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en-GB" sz="2400" b="0" i="0" u="none" strike="noStrike" baseline="0">
                <a:ln>
                  <a:noFill/>
                </a:ln>
                <a:solidFill>
                  <a:srgbClr val="000000"/>
                </a:solidFill>
                <a:latin typeface="Calibri" pitchFamily="34"/>
                <a:ea typeface="SimSun" pitchFamily="2"/>
                <a:cs typeface="SimSun" pitchFamily="2"/>
              </a:defRPr>
            </a:lvl3pPr>
            <a:lvl4pPr marL="1600199" marR="0" lvl="3" indent="-228600" algn="l" rtl="0" hangingPunct="0">
              <a:lnSpc>
                <a:spcPct val="100000"/>
              </a:lnSpc>
              <a:spcBef>
                <a:spcPts val="499"/>
              </a:spcBef>
              <a:spcAft>
                <a:spcPts val="0"/>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en-GB" sz="2000" b="0" i="0" u="none" strike="noStrike" baseline="0">
                <a:ln>
                  <a:noFill/>
                </a:ln>
                <a:solidFill>
                  <a:srgbClr val="000000"/>
                </a:solidFill>
                <a:latin typeface="Calibri" pitchFamily="34"/>
                <a:ea typeface="SimSun" pitchFamily="2"/>
                <a:cs typeface="SimSun"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baseline="0">
                <a:ln>
                  <a:noFill/>
                </a:ln>
                <a:solidFill>
                  <a:srgbClr val="000000"/>
                </a:solidFill>
                <a:latin typeface="Calibri" pitchFamily="34"/>
                <a:ea typeface="SimSun" pitchFamily="2"/>
                <a:cs typeface="SimSun"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baseline="0">
                <a:ln>
                  <a:noFill/>
                </a:ln>
                <a:solidFill>
                  <a:srgbClr val="000000"/>
                </a:solidFill>
                <a:latin typeface="Calibri" pitchFamily="34"/>
                <a:ea typeface="SimSun" pitchFamily="2"/>
                <a:cs typeface="SimSun"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baseline="0">
                <a:ln>
                  <a:noFill/>
                </a:ln>
                <a:solidFill>
                  <a:srgbClr val="000000"/>
                </a:solidFill>
                <a:latin typeface="Calibri" pitchFamily="34"/>
                <a:ea typeface="SimSun" pitchFamily="2"/>
                <a:cs typeface="SimSun"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baseline="0">
                <a:ln>
                  <a:noFill/>
                </a:ln>
                <a:solidFill>
                  <a:srgbClr val="000000"/>
                </a:solidFill>
                <a:latin typeface="Calibri" pitchFamily="34"/>
                <a:ea typeface="SimSun" pitchFamily="2"/>
                <a:cs typeface="SimSun"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baseline="0">
                <a:ln>
                  <a:noFill/>
                </a:ln>
                <a:solidFill>
                  <a:srgbClr val="000000"/>
                </a:solidFill>
                <a:latin typeface="Calibri" pitchFamily="34"/>
                <a:ea typeface="SimSun" pitchFamily="2"/>
                <a:cs typeface="SimSun"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94320" y="5696854"/>
            <a:ext cx="1091802" cy="667140"/>
          </a:xfrm>
          <a:prstGeom prst="rect">
            <a:avLst/>
          </a:prstGeom>
        </p:spPr>
      </p:pic>
      <p:sp>
        <p:nvSpPr>
          <p:cNvPr id="9" name="Text Box 2"/>
          <p:cNvSpPr txBox="1">
            <a:spLocks noChangeArrowheads="1"/>
          </p:cNvSpPr>
          <p:nvPr userDrawn="1"/>
        </p:nvSpPr>
        <p:spPr bwMode="auto">
          <a:xfrm>
            <a:off x="609119" y="5633355"/>
            <a:ext cx="5723948" cy="928589"/>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IE" sz="900" dirty="0">
                <a:solidFill>
                  <a:srgbClr val="808080"/>
                </a:solidFill>
                <a:latin typeface="Arial" panose="020B0604020202020204" pitchFamily="34" charset="0"/>
                <a:ea typeface="MS Mincho" panose="02020609040205080304" pitchFamily="49" charset="-128"/>
                <a:cs typeface="Times New Roman" panose="02020603050405020304" pitchFamily="18" charset="0"/>
              </a:rPr>
              <a:t>The work presented in this </a:t>
            </a:r>
            <a:r>
              <a:rPr lang="en-IE" sz="900" dirty="0" smtClean="0">
                <a:solidFill>
                  <a:srgbClr val="808080"/>
                </a:solidFill>
                <a:latin typeface="Arial" panose="020B0604020202020204" pitchFamily="34" charset="0"/>
                <a:ea typeface="MS Mincho" panose="02020609040205080304" pitchFamily="49" charset="-128"/>
                <a:cs typeface="Times New Roman" panose="02020603050405020304" pitchFamily="18" charset="0"/>
              </a:rPr>
              <a:t>document </a:t>
            </a:r>
            <a:r>
              <a:rPr lang="en-IE" sz="900" dirty="0">
                <a:solidFill>
                  <a:srgbClr val="808080"/>
                </a:solidFill>
                <a:latin typeface="Arial" panose="020B0604020202020204" pitchFamily="34" charset="0"/>
                <a:ea typeface="MS Mincho" panose="02020609040205080304" pitchFamily="49" charset="-128"/>
                <a:cs typeface="Times New Roman" panose="02020603050405020304" pitchFamily="18" charset="0"/>
              </a:rPr>
              <a:t>is supported by the European Commission’s </a:t>
            </a:r>
            <a:r>
              <a:rPr lang="en-IE" sz="900" dirty="0" smtClean="0">
                <a:solidFill>
                  <a:srgbClr val="808080"/>
                </a:solidFill>
                <a:latin typeface="Arial" panose="020B0604020202020204" pitchFamily="34" charset="0"/>
                <a:ea typeface="MS Mincho" panose="02020609040205080304" pitchFamily="49" charset="-128"/>
                <a:cs typeface="Times New Roman" panose="02020603050405020304" pitchFamily="18" charset="0"/>
              </a:rPr>
              <a:t>H2020 programme </a:t>
            </a:r>
            <a:r>
              <a:rPr lang="en-IE" sz="900" dirty="0">
                <a:solidFill>
                  <a:srgbClr val="808080"/>
                </a:solidFill>
                <a:latin typeface="Arial" panose="020B0604020202020204" pitchFamily="34" charset="0"/>
                <a:ea typeface="MS Mincho" panose="02020609040205080304" pitchFamily="49" charset="-128"/>
                <a:cs typeface="Times New Roman" panose="02020603050405020304" pitchFamily="18" charset="0"/>
              </a:rPr>
              <a:t>– project Scientix </a:t>
            </a:r>
            <a:r>
              <a:rPr lang="en-IE" sz="900" dirty="0" smtClean="0">
                <a:solidFill>
                  <a:srgbClr val="808080"/>
                </a:solidFill>
                <a:latin typeface="Arial" panose="020B0604020202020204" pitchFamily="34" charset="0"/>
                <a:ea typeface="MS Mincho" panose="02020609040205080304" pitchFamily="49" charset="-128"/>
                <a:cs typeface="Times New Roman" panose="02020603050405020304" pitchFamily="18" charset="0"/>
              </a:rPr>
              <a:t>3 </a:t>
            </a:r>
            <a:r>
              <a:rPr lang="en-IE" sz="900" dirty="0">
                <a:solidFill>
                  <a:srgbClr val="808080"/>
                </a:solidFill>
                <a:latin typeface="Arial" panose="020B0604020202020204" pitchFamily="34" charset="0"/>
                <a:ea typeface="MS Mincho" panose="02020609040205080304" pitchFamily="49" charset="-128"/>
                <a:cs typeface="Times New Roman" panose="02020603050405020304" pitchFamily="18" charset="0"/>
              </a:rPr>
              <a:t>(Grant agreement N. </a:t>
            </a:r>
            <a:r>
              <a:rPr lang="en-IE" sz="900" dirty="0" smtClean="0">
                <a:solidFill>
                  <a:srgbClr val="808080"/>
                </a:solidFill>
                <a:latin typeface="Arial" panose="020B0604020202020204" pitchFamily="34" charset="0"/>
                <a:ea typeface="MS Mincho" panose="02020609040205080304" pitchFamily="49" charset="-128"/>
                <a:cs typeface="Times New Roman" panose="02020603050405020304" pitchFamily="18" charset="0"/>
              </a:rPr>
              <a:t>730009), </a:t>
            </a:r>
            <a:r>
              <a:rPr lang="en-IE" sz="900" dirty="0">
                <a:solidFill>
                  <a:srgbClr val="808080"/>
                </a:solidFill>
                <a:latin typeface="Arial" panose="020B0604020202020204" pitchFamily="34" charset="0"/>
                <a:ea typeface="MS Mincho" panose="02020609040205080304" pitchFamily="49" charset="-128"/>
                <a:cs typeface="Times New Roman" panose="02020603050405020304" pitchFamily="18" charset="0"/>
              </a:rPr>
              <a:t>coordinated by European Schoolnet (EUN). The content of this </a:t>
            </a:r>
            <a:r>
              <a:rPr lang="en-IE" sz="900" dirty="0" smtClean="0">
                <a:solidFill>
                  <a:srgbClr val="808080"/>
                </a:solidFill>
                <a:latin typeface="Arial" panose="020B0604020202020204" pitchFamily="34" charset="0"/>
                <a:ea typeface="MS Mincho" panose="02020609040205080304" pitchFamily="49" charset="-128"/>
                <a:cs typeface="Times New Roman" panose="02020603050405020304" pitchFamily="18" charset="0"/>
              </a:rPr>
              <a:t>document </a:t>
            </a:r>
            <a:r>
              <a:rPr lang="en-IE" sz="900" dirty="0">
                <a:solidFill>
                  <a:srgbClr val="808080"/>
                </a:solidFill>
                <a:latin typeface="Arial" panose="020B0604020202020204" pitchFamily="34" charset="0"/>
                <a:ea typeface="MS Mincho" panose="02020609040205080304" pitchFamily="49" charset="-128"/>
                <a:cs typeface="Times New Roman" panose="02020603050405020304" pitchFamily="18" charset="0"/>
              </a:rPr>
              <a:t>is the sole responsibility of the organizer and it does not represent the opinion of </a:t>
            </a:r>
            <a:r>
              <a:rPr lang="en-IE" sz="900" dirty="0" smtClean="0">
                <a:solidFill>
                  <a:srgbClr val="808080"/>
                </a:solidFill>
                <a:latin typeface="Arial" panose="020B0604020202020204" pitchFamily="34" charset="0"/>
                <a:ea typeface="MS Mincho" panose="02020609040205080304" pitchFamily="49" charset="-128"/>
                <a:cs typeface="Times New Roman" panose="02020603050405020304" pitchFamily="18" charset="0"/>
              </a:rPr>
              <a:t>European Schoolnet or</a:t>
            </a:r>
            <a:r>
              <a:rPr lang="en-IE" sz="900" baseline="0" dirty="0" smtClean="0">
                <a:solidFill>
                  <a:srgbClr val="808080"/>
                </a:solidFill>
                <a:latin typeface="Arial" panose="020B0604020202020204" pitchFamily="34" charset="0"/>
                <a:ea typeface="MS Mincho" panose="02020609040205080304" pitchFamily="49" charset="-128"/>
                <a:cs typeface="Times New Roman" panose="02020603050405020304" pitchFamily="18" charset="0"/>
              </a:rPr>
              <a:t> </a:t>
            </a:r>
            <a:r>
              <a:rPr lang="en-IE" sz="900" dirty="0" smtClean="0">
                <a:solidFill>
                  <a:srgbClr val="808080"/>
                </a:solidFill>
                <a:latin typeface="Arial" panose="020B0604020202020204" pitchFamily="34" charset="0"/>
                <a:ea typeface="MS Mincho" panose="02020609040205080304" pitchFamily="49" charset="-128"/>
                <a:cs typeface="Times New Roman" panose="02020603050405020304" pitchFamily="18" charset="0"/>
              </a:rPr>
              <a:t>the </a:t>
            </a:r>
            <a:r>
              <a:rPr lang="en-IE" sz="900" dirty="0">
                <a:solidFill>
                  <a:srgbClr val="808080"/>
                </a:solidFill>
                <a:latin typeface="Arial" panose="020B0604020202020204" pitchFamily="34" charset="0"/>
                <a:ea typeface="MS Mincho" panose="02020609040205080304" pitchFamily="49" charset="-128"/>
                <a:cs typeface="Times New Roman" panose="02020603050405020304" pitchFamily="18" charset="0"/>
              </a:rPr>
              <a:t>European </a:t>
            </a:r>
            <a:r>
              <a:rPr lang="en-IE" sz="900" dirty="0" smtClean="0">
                <a:solidFill>
                  <a:srgbClr val="808080"/>
                </a:solidFill>
                <a:latin typeface="Arial" panose="020B0604020202020204" pitchFamily="34" charset="0"/>
                <a:ea typeface="MS Mincho" panose="02020609040205080304" pitchFamily="49" charset="-128"/>
                <a:cs typeface="Times New Roman" panose="02020603050405020304" pitchFamily="18" charset="0"/>
              </a:rPr>
              <a:t>Commission (EC), </a:t>
            </a:r>
            <a:r>
              <a:rPr lang="en-IE" sz="900" dirty="0">
                <a:solidFill>
                  <a:srgbClr val="808080"/>
                </a:solidFill>
                <a:latin typeface="Arial" panose="020B0604020202020204" pitchFamily="34" charset="0"/>
                <a:ea typeface="MS Mincho" panose="02020609040205080304" pitchFamily="49" charset="-128"/>
                <a:cs typeface="Times New Roman" panose="02020603050405020304" pitchFamily="18" charset="0"/>
              </a:rPr>
              <a:t>and the </a:t>
            </a:r>
            <a:r>
              <a:rPr lang="en-IE" sz="900" dirty="0" smtClean="0">
                <a:solidFill>
                  <a:srgbClr val="808080"/>
                </a:solidFill>
                <a:latin typeface="Arial" panose="020B0604020202020204" pitchFamily="34" charset="0"/>
                <a:ea typeface="MS Mincho" panose="02020609040205080304" pitchFamily="49" charset="-128"/>
                <a:cs typeface="Times New Roman" panose="02020603050405020304" pitchFamily="18" charset="0"/>
              </a:rPr>
              <a:t>EC is </a:t>
            </a:r>
            <a:r>
              <a:rPr lang="en-IE" sz="900" dirty="0">
                <a:solidFill>
                  <a:srgbClr val="808080"/>
                </a:solidFill>
                <a:latin typeface="Arial" panose="020B0604020202020204" pitchFamily="34" charset="0"/>
                <a:ea typeface="MS Mincho" panose="02020609040205080304" pitchFamily="49" charset="-128"/>
                <a:cs typeface="Times New Roman" panose="02020603050405020304" pitchFamily="18" charset="0"/>
              </a:rPr>
              <a:t>not responsible for any use that might be made of information contained herein.</a:t>
            </a:r>
            <a:r>
              <a:rPr lang="en-GB" sz="900" dirty="0">
                <a:solidFill>
                  <a:srgbClr val="808080"/>
                </a:solidFill>
                <a:effectLst/>
                <a:latin typeface="Arial" panose="020B0604020202020204" pitchFamily="34" charset="0"/>
                <a:ea typeface="MS Mincho" panose="02020609040205080304" pitchFamily="49" charset="-128"/>
                <a:cs typeface="Times New Roman" panose="02020603050405020304" pitchFamily="18" charset="0"/>
              </a:rPr>
              <a:t> </a:t>
            </a:r>
            <a:endParaRPr lang="en-IE" sz="1100" dirty="0">
              <a:solidFill>
                <a:srgbClr val="808080"/>
              </a:solidFill>
              <a:effectLst/>
              <a:latin typeface="Arial" panose="020B0604020202020204" pitchFamily="34" charset="0"/>
              <a:ea typeface="MS Mincho" panose="02020609040205080304" pitchFamily="49" charset="-128"/>
              <a:cs typeface="Times New Roman" panose="02020603050405020304" pitchFamily="18" charset="0"/>
            </a:endParaRP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31320" y="5696854"/>
            <a:ext cx="1582071" cy="621866"/>
          </a:xfrm>
          <a:prstGeom prst="rect">
            <a:avLst/>
          </a:prstGeom>
        </p:spPr>
      </p:pic>
    </p:spTree>
    <p:extLst>
      <p:ext uri="{BB962C8B-B14F-4D97-AF65-F5344CB8AC3E}">
        <p14:creationId xmlns:p14="http://schemas.microsoft.com/office/powerpoint/2010/main" val="1177585158"/>
      </p:ext>
    </p:extLst>
  </p:cSld>
  <p:clrMap bg1="lt1" tx1="dk1" bg2="lt2" tx2="dk2" accent1="accent1" accent2="accent2" accent3="accent3" accent4="accent4" accent5="accent5" accent6="accent6" hlink="hlink" folHlink="folHlink"/>
  <p:sldLayoutIdLst>
    <p:sldLayoutId id="2147483865"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marL="0" marR="0" indent="0" algn="ctr" rtl="0" hangingPunc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4400" b="0" i="0" u="none" strike="noStrike" baseline="0">
          <a:ln>
            <a:noFill/>
          </a:ln>
          <a:solidFill>
            <a:srgbClr val="000000"/>
          </a:solidFill>
          <a:latin typeface="Calibri" pitchFamily="34"/>
          <a:ea typeface="SimSun" pitchFamily="2"/>
        </a:defRPr>
      </a:lvl1pPr>
    </p:titleStyle>
    <p:bodyStyle>
      <a:lvl1pPr marL="342720" marR="0" indent="-342720" algn="l" rtl="0" hangingPunct="0">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baseline="0">
          <a:ln>
            <a:noFill/>
          </a:ln>
          <a:solidFill>
            <a:srgbClr val="000000"/>
          </a:solidFill>
          <a:latin typeface="Calibri" pitchFamily="34"/>
          <a:ea typeface="SimSun"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3"/>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lum/>
            <a:alphaModFix/>
          </a:blip>
          <a:srcRect/>
          <a:stretch>
            <a:fillRect/>
          </a:stretch>
        </p:blipFill>
        <p:spPr>
          <a:xfrm>
            <a:off x="247473" y="162182"/>
            <a:ext cx="1176144" cy="433079"/>
          </a:xfrm>
          <a:prstGeom prst="rect">
            <a:avLst/>
          </a:prstGeom>
          <a:noFill/>
          <a:ln>
            <a:noFill/>
          </a:ln>
        </p:spPr>
      </p:pic>
    </p:spTree>
    <p:extLst>
      <p:ext uri="{BB962C8B-B14F-4D97-AF65-F5344CB8AC3E}">
        <p14:creationId xmlns:p14="http://schemas.microsoft.com/office/powerpoint/2010/main" val="1389323210"/>
      </p:ext>
    </p:extLst>
  </p:cSld>
  <p:clrMap bg1="lt1" tx1="dk1" bg2="lt2" tx2="dk2" accent1="accent1" accent2="accent2" accent3="accent3" accent4="accent4" accent5="accent5" accent6="accent6" hlink="hlink" folHlink="folHlink"/>
  <p:sldLayoutIdLst>
    <p:sldLayoutId id="2147483753"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marL="0" marR="0" indent="0" algn="l" rtl="0" hangingPunc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3600" b="0" i="0" u="none" strike="noStrike" kern="1200" baseline="0">
          <a:ln>
            <a:noFill/>
          </a:ln>
          <a:solidFill>
            <a:srgbClr val="011D33"/>
          </a:solidFill>
          <a:latin typeface="Arial Bold" pitchFamily="18"/>
        </a:defRPr>
      </a:lvl1pPr>
    </p:titleStyle>
    <p:bodyStyle>
      <a:lvl1pPr marL="342720" marR="0" indent="-342720" algn="l" rtl="0" hangingPunct="0">
        <a:lnSpc>
          <a:spcPct val="100000"/>
        </a:lnSpc>
        <a:spcBef>
          <a:spcPts val="697"/>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646464"/>
          </a:solidFill>
          <a:latin typeface="Arial" pitchFamily="18"/>
        </a:defRPr>
      </a:lvl1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4" name="Group 23"/>
          <p:cNvGrpSpPr>
            <a:grpSpLocks/>
          </p:cNvGrpSpPr>
          <p:nvPr userDrawn="1"/>
        </p:nvGrpSpPr>
        <p:grpSpPr bwMode="auto">
          <a:xfrm rot="10800000">
            <a:off x="0" y="-1614"/>
            <a:ext cx="12192000" cy="125964"/>
            <a:chOff x="3175" y="6691474"/>
            <a:chExt cx="9144000" cy="166534"/>
          </a:xfrm>
          <a:solidFill>
            <a:srgbClr val="00B050"/>
          </a:solidFill>
        </p:grpSpPr>
        <p:grpSp>
          <p:nvGrpSpPr>
            <p:cNvPr id="25" name="Ομάδα 4"/>
            <p:cNvGrpSpPr>
              <a:grpSpLocks/>
            </p:cNvGrpSpPr>
            <p:nvPr/>
          </p:nvGrpSpPr>
          <p:grpSpPr bwMode="auto">
            <a:xfrm rot="10800000">
              <a:off x="974725" y="6691481"/>
              <a:ext cx="8172450" cy="166527"/>
              <a:chOff x="-3175" y="6558445"/>
              <a:chExt cx="8172450" cy="144017"/>
            </a:xfrm>
            <a:grpFill/>
          </p:grpSpPr>
          <p:sp>
            <p:nvSpPr>
              <p:cNvPr id="27" name="Ορθογώνιο 8"/>
              <p:cNvSpPr/>
              <p:nvPr/>
            </p:nvSpPr>
            <p:spPr>
              <a:xfrm>
                <a:off x="-3175" y="6558445"/>
                <a:ext cx="4473575" cy="1440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sz="1350">
                  <a:solidFill>
                    <a:srgbClr val="FFC000"/>
                  </a:solidFill>
                  <a:sym typeface="Gill Sans" charset="0"/>
                </a:endParaRPr>
              </a:p>
            </p:txBody>
          </p:sp>
          <p:sp>
            <p:nvSpPr>
              <p:cNvPr id="28" name="Ορθογώνιο 9"/>
              <p:cNvSpPr/>
              <p:nvPr/>
            </p:nvSpPr>
            <p:spPr>
              <a:xfrm>
                <a:off x="4470400" y="6558445"/>
                <a:ext cx="1106488" cy="1440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sz="1350">
                  <a:solidFill>
                    <a:prstClr val="white"/>
                  </a:solidFill>
                  <a:sym typeface="Gill Sans" charset="0"/>
                </a:endParaRPr>
              </a:p>
            </p:txBody>
          </p:sp>
          <p:sp>
            <p:nvSpPr>
              <p:cNvPr id="29" name="Ορθογώνιο 10"/>
              <p:cNvSpPr/>
              <p:nvPr/>
            </p:nvSpPr>
            <p:spPr>
              <a:xfrm>
                <a:off x="5568950" y="6558445"/>
                <a:ext cx="1160463" cy="1440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sz="1350">
                  <a:solidFill>
                    <a:prstClr val="white"/>
                  </a:solidFill>
                  <a:sym typeface="Gill Sans" charset="0"/>
                </a:endParaRPr>
              </a:p>
            </p:txBody>
          </p:sp>
          <p:sp>
            <p:nvSpPr>
              <p:cNvPr id="30" name="Ορθογώνιο 11"/>
              <p:cNvSpPr/>
              <p:nvPr/>
            </p:nvSpPr>
            <p:spPr>
              <a:xfrm>
                <a:off x="6729413" y="6558445"/>
                <a:ext cx="1439862" cy="1440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sz="1350">
                  <a:solidFill>
                    <a:prstClr val="white"/>
                  </a:solidFill>
                  <a:sym typeface="Gill Sans" charset="0"/>
                </a:endParaRPr>
              </a:p>
            </p:txBody>
          </p:sp>
        </p:grpSp>
        <p:sp>
          <p:nvSpPr>
            <p:cNvPr id="26" name="Ορθογώνιο 9"/>
            <p:cNvSpPr/>
            <p:nvPr/>
          </p:nvSpPr>
          <p:spPr bwMode="auto">
            <a:xfrm rot="10800000">
              <a:off x="3175" y="6691474"/>
              <a:ext cx="971550" cy="1665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sz="1350">
                <a:solidFill>
                  <a:prstClr val="white"/>
                </a:solidFill>
                <a:sym typeface="Gill Sans" charset="0"/>
              </a:endParaRPr>
            </a:p>
          </p:txBody>
        </p:sp>
      </p:grpSp>
      <p:sp>
        <p:nvSpPr>
          <p:cNvPr id="31" name="Flowchart: Document 13"/>
          <p:cNvSpPr/>
          <p:nvPr userDrawn="1"/>
        </p:nvSpPr>
        <p:spPr>
          <a:xfrm rot="10800000" flipH="1">
            <a:off x="1236" y="6479448"/>
            <a:ext cx="12191329" cy="37855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86"/>
              <a:gd name="connsiteY0" fmla="*/ 0 h 20709"/>
              <a:gd name="connsiteX1" fmla="*/ 21600 w 21686"/>
              <a:gd name="connsiteY1" fmla="*/ 0 h 20709"/>
              <a:gd name="connsiteX2" fmla="*/ 21686 w 21686"/>
              <a:gd name="connsiteY2" fmla="*/ 6834 h 20709"/>
              <a:gd name="connsiteX3" fmla="*/ 0 w 21686"/>
              <a:gd name="connsiteY3" fmla="*/ 20172 h 20709"/>
              <a:gd name="connsiteX4" fmla="*/ 0 w 21686"/>
              <a:gd name="connsiteY4" fmla="*/ 0 h 20709"/>
              <a:gd name="connsiteX0" fmla="*/ 0 w 21686"/>
              <a:gd name="connsiteY0" fmla="*/ 0 h 22708"/>
              <a:gd name="connsiteX1" fmla="*/ 21600 w 21686"/>
              <a:gd name="connsiteY1" fmla="*/ 0 h 22708"/>
              <a:gd name="connsiteX2" fmla="*/ 21686 w 21686"/>
              <a:gd name="connsiteY2" fmla="*/ 6834 h 22708"/>
              <a:gd name="connsiteX3" fmla="*/ 0 w 21686"/>
              <a:gd name="connsiteY3" fmla="*/ 20172 h 22708"/>
              <a:gd name="connsiteX4" fmla="*/ 0 w 21686"/>
              <a:gd name="connsiteY4" fmla="*/ 0 h 22708"/>
              <a:gd name="connsiteX0" fmla="*/ 0 w 21686"/>
              <a:gd name="connsiteY0" fmla="*/ 0 h 18586"/>
              <a:gd name="connsiteX1" fmla="*/ 21600 w 21686"/>
              <a:gd name="connsiteY1" fmla="*/ 0 h 18586"/>
              <a:gd name="connsiteX2" fmla="*/ 21686 w 21686"/>
              <a:gd name="connsiteY2" fmla="*/ 6834 h 18586"/>
              <a:gd name="connsiteX3" fmla="*/ 86 w 21686"/>
              <a:gd name="connsiteY3" fmla="*/ 12911 h 18586"/>
              <a:gd name="connsiteX4" fmla="*/ 0 w 21686"/>
              <a:gd name="connsiteY4" fmla="*/ 0 h 18586"/>
              <a:gd name="connsiteX0" fmla="*/ 0 w 21686"/>
              <a:gd name="connsiteY0" fmla="*/ 0 h 13418"/>
              <a:gd name="connsiteX1" fmla="*/ 21600 w 21686"/>
              <a:gd name="connsiteY1" fmla="*/ 0 h 13418"/>
              <a:gd name="connsiteX2" fmla="*/ 21686 w 21686"/>
              <a:gd name="connsiteY2" fmla="*/ 6834 h 13418"/>
              <a:gd name="connsiteX3" fmla="*/ 86 w 21686"/>
              <a:gd name="connsiteY3" fmla="*/ 12911 h 13418"/>
              <a:gd name="connsiteX4" fmla="*/ 0 w 21686"/>
              <a:gd name="connsiteY4" fmla="*/ 0 h 13418"/>
              <a:gd name="connsiteX0" fmla="*/ 0 w 21600"/>
              <a:gd name="connsiteY0" fmla="*/ 0 h 17191"/>
              <a:gd name="connsiteX1" fmla="*/ 21600 w 21600"/>
              <a:gd name="connsiteY1" fmla="*/ 0 h 17191"/>
              <a:gd name="connsiteX2" fmla="*/ 21519 w 21600"/>
              <a:gd name="connsiteY2" fmla="*/ 11250 h 17191"/>
              <a:gd name="connsiteX3" fmla="*/ 86 w 21600"/>
              <a:gd name="connsiteY3" fmla="*/ 12911 h 17191"/>
              <a:gd name="connsiteX4" fmla="*/ 0 w 21600"/>
              <a:gd name="connsiteY4" fmla="*/ 0 h 17191"/>
              <a:gd name="connsiteX0" fmla="*/ 16 w 21616"/>
              <a:gd name="connsiteY0" fmla="*/ 0 h 17191"/>
              <a:gd name="connsiteX1" fmla="*/ 21616 w 21616"/>
              <a:gd name="connsiteY1" fmla="*/ 0 h 17191"/>
              <a:gd name="connsiteX2" fmla="*/ 21535 w 21616"/>
              <a:gd name="connsiteY2" fmla="*/ 11250 h 17191"/>
              <a:gd name="connsiteX3" fmla="*/ 7 w 21616"/>
              <a:gd name="connsiteY3" fmla="*/ 12911 h 17191"/>
              <a:gd name="connsiteX4" fmla="*/ 16 w 21616"/>
              <a:gd name="connsiteY4" fmla="*/ 0 h 17191"/>
              <a:gd name="connsiteX0" fmla="*/ 0 w 21600"/>
              <a:gd name="connsiteY0" fmla="*/ 0 h 17191"/>
              <a:gd name="connsiteX1" fmla="*/ 21600 w 21600"/>
              <a:gd name="connsiteY1" fmla="*/ 0 h 17191"/>
              <a:gd name="connsiteX2" fmla="*/ 21519 w 21600"/>
              <a:gd name="connsiteY2" fmla="*/ 11250 h 17191"/>
              <a:gd name="connsiteX3" fmla="*/ 39 w 21600"/>
              <a:gd name="connsiteY3" fmla="*/ 12911 h 17191"/>
              <a:gd name="connsiteX4" fmla="*/ 0 w 21600"/>
              <a:gd name="connsiteY4" fmla="*/ 0 h 17191"/>
              <a:gd name="connsiteX0" fmla="*/ 16 w 21616"/>
              <a:gd name="connsiteY0" fmla="*/ 0 h 17191"/>
              <a:gd name="connsiteX1" fmla="*/ 21616 w 21616"/>
              <a:gd name="connsiteY1" fmla="*/ 0 h 17191"/>
              <a:gd name="connsiteX2" fmla="*/ 21535 w 21616"/>
              <a:gd name="connsiteY2" fmla="*/ 11250 h 17191"/>
              <a:gd name="connsiteX3" fmla="*/ 7 w 21616"/>
              <a:gd name="connsiteY3" fmla="*/ 12911 h 17191"/>
              <a:gd name="connsiteX4" fmla="*/ 16 w 21616"/>
              <a:gd name="connsiteY4" fmla="*/ 0 h 17191"/>
              <a:gd name="connsiteX0" fmla="*/ 0 w 21624"/>
              <a:gd name="connsiteY0" fmla="*/ 0 h 17191"/>
              <a:gd name="connsiteX1" fmla="*/ 21624 w 21624"/>
              <a:gd name="connsiteY1" fmla="*/ 0 h 17191"/>
              <a:gd name="connsiteX2" fmla="*/ 21543 w 21624"/>
              <a:gd name="connsiteY2" fmla="*/ 11250 h 17191"/>
              <a:gd name="connsiteX3" fmla="*/ 15 w 21624"/>
              <a:gd name="connsiteY3" fmla="*/ 12911 h 17191"/>
              <a:gd name="connsiteX4" fmla="*/ 0 w 21624"/>
              <a:gd name="connsiteY4" fmla="*/ 0 h 17191"/>
              <a:gd name="connsiteX0" fmla="*/ 0 w 21625"/>
              <a:gd name="connsiteY0" fmla="*/ 0 h 17387"/>
              <a:gd name="connsiteX1" fmla="*/ 21624 w 21625"/>
              <a:gd name="connsiteY1" fmla="*/ 0 h 17387"/>
              <a:gd name="connsiteX2" fmla="*/ 21625 w 21625"/>
              <a:gd name="connsiteY2" fmla="*/ 11475 h 17387"/>
              <a:gd name="connsiteX3" fmla="*/ 15 w 21625"/>
              <a:gd name="connsiteY3" fmla="*/ 12911 h 17387"/>
              <a:gd name="connsiteX4" fmla="*/ 0 w 21625"/>
              <a:gd name="connsiteY4" fmla="*/ 0 h 17387"/>
              <a:gd name="connsiteX0" fmla="*/ 7 w 21632"/>
              <a:gd name="connsiteY0" fmla="*/ 0 h 17387"/>
              <a:gd name="connsiteX1" fmla="*/ 21631 w 21632"/>
              <a:gd name="connsiteY1" fmla="*/ 0 h 17387"/>
              <a:gd name="connsiteX2" fmla="*/ 21632 w 21632"/>
              <a:gd name="connsiteY2" fmla="*/ 11475 h 17387"/>
              <a:gd name="connsiteX3" fmla="*/ 8 w 21632"/>
              <a:gd name="connsiteY3" fmla="*/ 12911 h 17387"/>
              <a:gd name="connsiteX4" fmla="*/ 7 w 21632"/>
              <a:gd name="connsiteY4" fmla="*/ 0 h 17387"/>
              <a:gd name="connsiteX0" fmla="*/ 0 w 21625"/>
              <a:gd name="connsiteY0" fmla="*/ 0 h 17387"/>
              <a:gd name="connsiteX1" fmla="*/ 21624 w 21625"/>
              <a:gd name="connsiteY1" fmla="*/ 0 h 17387"/>
              <a:gd name="connsiteX2" fmla="*/ 21625 w 21625"/>
              <a:gd name="connsiteY2" fmla="*/ 11475 h 17387"/>
              <a:gd name="connsiteX3" fmla="*/ 1 w 21625"/>
              <a:gd name="connsiteY3" fmla="*/ 12911 h 17387"/>
              <a:gd name="connsiteX4" fmla="*/ 0 w 21625"/>
              <a:gd name="connsiteY4" fmla="*/ 0 h 17387"/>
              <a:gd name="connsiteX0" fmla="*/ 0 w 21625"/>
              <a:gd name="connsiteY0" fmla="*/ 0 h 17387"/>
              <a:gd name="connsiteX1" fmla="*/ 21624 w 21625"/>
              <a:gd name="connsiteY1" fmla="*/ 0 h 17387"/>
              <a:gd name="connsiteX2" fmla="*/ 21625 w 21625"/>
              <a:gd name="connsiteY2" fmla="*/ 11475 h 17387"/>
              <a:gd name="connsiteX3" fmla="*/ 1 w 21625"/>
              <a:gd name="connsiteY3" fmla="*/ 12911 h 17387"/>
              <a:gd name="connsiteX4" fmla="*/ 0 w 21625"/>
              <a:gd name="connsiteY4" fmla="*/ 0 h 17387"/>
              <a:gd name="connsiteX0" fmla="*/ 1 w 21626"/>
              <a:gd name="connsiteY0" fmla="*/ 0 h 17387"/>
              <a:gd name="connsiteX1" fmla="*/ 21625 w 21626"/>
              <a:gd name="connsiteY1" fmla="*/ 0 h 17387"/>
              <a:gd name="connsiteX2" fmla="*/ 21626 w 21626"/>
              <a:gd name="connsiteY2" fmla="*/ 11475 h 17387"/>
              <a:gd name="connsiteX3" fmla="*/ 2 w 21626"/>
              <a:gd name="connsiteY3" fmla="*/ 12911 h 17387"/>
              <a:gd name="connsiteX4" fmla="*/ 1 w 21626"/>
              <a:gd name="connsiteY4" fmla="*/ 0 h 17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6" h="17387">
                <a:moveTo>
                  <a:pt x="1" y="0"/>
                </a:moveTo>
                <a:lnTo>
                  <a:pt x="21625" y="0"/>
                </a:lnTo>
                <a:cubicBezTo>
                  <a:pt x="21625" y="5774"/>
                  <a:pt x="21626" y="5701"/>
                  <a:pt x="21626" y="11475"/>
                </a:cubicBezTo>
                <a:cubicBezTo>
                  <a:pt x="10826" y="30837"/>
                  <a:pt x="10802" y="-5121"/>
                  <a:pt x="2" y="12911"/>
                </a:cubicBezTo>
                <a:cubicBezTo>
                  <a:pt x="-3" y="8551"/>
                  <a:pt x="3" y="4248"/>
                  <a:pt x="1" y="0"/>
                </a:cubicBezTo>
                <a:close/>
              </a:path>
            </a:pathLst>
          </a:custGeom>
          <a:solidFill>
            <a:srgbClr val="259D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2400">
              <a:solidFill>
                <a:prstClr val="white"/>
              </a:solidFill>
              <a:sym typeface="Gill Sans" charset="0"/>
            </a:endParaRPr>
          </a:p>
        </p:txBody>
      </p:sp>
    </p:spTree>
    <p:extLst>
      <p:ext uri="{BB962C8B-B14F-4D97-AF65-F5344CB8AC3E}">
        <p14:creationId xmlns:p14="http://schemas.microsoft.com/office/powerpoint/2010/main" val="177984909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Lst>
  <p:timing>
    <p:tnLst>
      <p:par>
        <p:cTn id="1" dur="indefinite" restart="never" nodeType="tmRoot"/>
      </p:par>
    </p:tnLst>
  </p:timing>
  <p:txStyles>
    <p:titleStyle>
      <a:lvl1pPr algn="l" defTabSz="391912" rtl="0" eaLnBrk="1" latinLnBrk="0" hangingPunct="1">
        <a:lnSpc>
          <a:spcPct val="90000"/>
        </a:lnSpc>
        <a:spcBef>
          <a:spcPct val="0"/>
        </a:spcBef>
        <a:buNone/>
        <a:defRPr sz="1886" kern="1200">
          <a:solidFill>
            <a:schemeClr val="tx1"/>
          </a:solidFill>
          <a:latin typeface="+mj-lt"/>
          <a:ea typeface="+mj-ea"/>
          <a:cs typeface="+mj-cs"/>
        </a:defRPr>
      </a:lvl1pPr>
    </p:titleStyle>
    <p:bodyStyle>
      <a:lvl1pPr marL="97978" indent="-97978" algn="l" defTabSz="391912" rtl="0" eaLnBrk="1" latinLnBrk="0" hangingPunct="1">
        <a:lnSpc>
          <a:spcPct val="90000"/>
        </a:lnSpc>
        <a:spcBef>
          <a:spcPts val="429"/>
        </a:spcBef>
        <a:buFont typeface="Arial" panose="020B0604020202020204" pitchFamily="34" charset="0"/>
        <a:buChar char="•"/>
        <a:defRPr sz="1200" kern="1200">
          <a:solidFill>
            <a:schemeClr val="tx1"/>
          </a:solidFill>
          <a:latin typeface="+mn-lt"/>
          <a:ea typeface="+mn-ea"/>
          <a:cs typeface="+mn-cs"/>
        </a:defRPr>
      </a:lvl1pPr>
      <a:lvl2pPr marL="293934" indent="-97978" algn="l" defTabSz="391912" rtl="0" eaLnBrk="1" latinLnBrk="0" hangingPunct="1">
        <a:lnSpc>
          <a:spcPct val="90000"/>
        </a:lnSpc>
        <a:spcBef>
          <a:spcPts val="214"/>
        </a:spcBef>
        <a:buFont typeface="Arial" panose="020B0604020202020204" pitchFamily="34" charset="0"/>
        <a:buChar char="•"/>
        <a:defRPr sz="1029" kern="1200">
          <a:solidFill>
            <a:schemeClr val="tx1"/>
          </a:solidFill>
          <a:latin typeface="+mn-lt"/>
          <a:ea typeface="+mn-ea"/>
          <a:cs typeface="+mn-cs"/>
        </a:defRPr>
      </a:lvl2pPr>
      <a:lvl3pPr marL="489890" indent="-97978" algn="l" defTabSz="391912" rtl="0" eaLnBrk="1" latinLnBrk="0" hangingPunct="1">
        <a:lnSpc>
          <a:spcPct val="90000"/>
        </a:lnSpc>
        <a:spcBef>
          <a:spcPts val="214"/>
        </a:spcBef>
        <a:buFont typeface="Arial" panose="020B0604020202020204" pitchFamily="34" charset="0"/>
        <a:buChar char="•"/>
        <a:defRPr sz="857" kern="1200">
          <a:solidFill>
            <a:schemeClr val="tx1"/>
          </a:solidFill>
          <a:latin typeface="+mn-lt"/>
          <a:ea typeface="+mn-ea"/>
          <a:cs typeface="+mn-cs"/>
        </a:defRPr>
      </a:lvl3pPr>
      <a:lvl4pPr marL="685846" indent="-97978" algn="l" defTabSz="391912" rtl="0" eaLnBrk="1" latinLnBrk="0" hangingPunct="1">
        <a:lnSpc>
          <a:spcPct val="90000"/>
        </a:lnSpc>
        <a:spcBef>
          <a:spcPts val="214"/>
        </a:spcBef>
        <a:buFont typeface="Arial" panose="020B0604020202020204" pitchFamily="34" charset="0"/>
        <a:buChar char="•"/>
        <a:defRPr sz="771" kern="1200">
          <a:solidFill>
            <a:schemeClr val="tx1"/>
          </a:solidFill>
          <a:latin typeface="+mn-lt"/>
          <a:ea typeface="+mn-ea"/>
          <a:cs typeface="+mn-cs"/>
        </a:defRPr>
      </a:lvl4pPr>
      <a:lvl5pPr marL="881802" indent="-97978" algn="l" defTabSz="391912" rtl="0" eaLnBrk="1" latinLnBrk="0" hangingPunct="1">
        <a:lnSpc>
          <a:spcPct val="90000"/>
        </a:lnSpc>
        <a:spcBef>
          <a:spcPts val="214"/>
        </a:spcBef>
        <a:buFont typeface="Arial" panose="020B0604020202020204" pitchFamily="34" charset="0"/>
        <a:buChar char="•"/>
        <a:defRPr sz="771" kern="1200">
          <a:solidFill>
            <a:schemeClr val="tx1"/>
          </a:solidFill>
          <a:latin typeface="+mn-lt"/>
          <a:ea typeface="+mn-ea"/>
          <a:cs typeface="+mn-cs"/>
        </a:defRPr>
      </a:lvl5pPr>
      <a:lvl6pPr marL="1077758" indent="-97978" algn="l" defTabSz="391912" rtl="0" eaLnBrk="1" latinLnBrk="0" hangingPunct="1">
        <a:lnSpc>
          <a:spcPct val="90000"/>
        </a:lnSpc>
        <a:spcBef>
          <a:spcPts val="214"/>
        </a:spcBef>
        <a:buFont typeface="Arial" panose="020B0604020202020204" pitchFamily="34" charset="0"/>
        <a:buChar char="•"/>
        <a:defRPr sz="771" kern="1200">
          <a:solidFill>
            <a:schemeClr val="tx1"/>
          </a:solidFill>
          <a:latin typeface="+mn-lt"/>
          <a:ea typeface="+mn-ea"/>
          <a:cs typeface="+mn-cs"/>
        </a:defRPr>
      </a:lvl6pPr>
      <a:lvl7pPr marL="1273713" indent="-97978" algn="l" defTabSz="391912" rtl="0" eaLnBrk="1" latinLnBrk="0" hangingPunct="1">
        <a:lnSpc>
          <a:spcPct val="90000"/>
        </a:lnSpc>
        <a:spcBef>
          <a:spcPts val="214"/>
        </a:spcBef>
        <a:buFont typeface="Arial" panose="020B0604020202020204" pitchFamily="34" charset="0"/>
        <a:buChar char="•"/>
        <a:defRPr sz="771" kern="1200">
          <a:solidFill>
            <a:schemeClr val="tx1"/>
          </a:solidFill>
          <a:latin typeface="+mn-lt"/>
          <a:ea typeface="+mn-ea"/>
          <a:cs typeface="+mn-cs"/>
        </a:defRPr>
      </a:lvl7pPr>
      <a:lvl8pPr marL="1469669" indent="-97978" algn="l" defTabSz="391912" rtl="0" eaLnBrk="1" latinLnBrk="0" hangingPunct="1">
        <a:lnSpc>
          <a:spcPct val="90000"/>
        </a:lnSpc>
        <a:spcBef>
          <a:spcPts val="214"/>
        </a:spcBef>
        <a:buFont typeface="Arial" panose="020B0604020202020204" pitchFamily="34" charset="0"/>
        <a:buChar char="•"/>
        <a:defRPr sz="771" kern="1200">
          <a:solidFill>
            <a:schemeClr val="tx1"/>
          </a:solidFill>
          <a:latin typeface="+mn-lt"/>
          <a:ea typeface="+mn-ea"/>
          <a:cs typeface="+mn-cs"/>
        </a:defRPr>
      </a:lvl8pPr>
      <a:lvl9pPr marL="1665625" indent="-97978" algn="l" defTabSz="391912" rtl="0" eaLnBrk="1" latinLnBrk="0" hangingPunct="1">
        <a:lnSpc>
          <a:spcPct val="90000"/>
        </a:lnSpc>
        <a:spcBef>
          <a:spcPts val="214"/>
        </a:spcBef>
        <a:buFont typeface="Arial" panose="020B0604020202020204" pitchFamily="34" charset="0"/>
        <a:buChar char="•"/>
        <a:defRPr sz="771" kern="1200">
          <a:solidFill>
            <a:schemeClr val="tx1"/>
          </a:solidFill>
          <a:latin typeface="+mn-lt"/>
          <a:ea typeface="+mn-ea"/>
          <a:cs typeface="+mn-cs"/>
        </a:defRPr>
      </a:lvl9pPr>
    </p:bodyStyle>
    <p:otherStyle>
      <a:defPPr>
        <a:defRPr lang="en-US"/>
      </a:defPPr>
      <a:lvl1pPr marL="0" algn="l" defTabSz="391912" rtl="0" eaLnBrk="1" latinLnBrk="0" hangingPunct="1">
        <a:defRPr sz="771" kern="1200">
          <a:solidFill>
            <a:schemeClr val="tx1"/>
          </a:solidFill>
          <a:latin typeface="+mn-lt"/>
          <a:ea typeface="+mn-ea"/>
          <a:cs typeface="+mn-cs"/>
        </a:defRPr>
      </a:lvl1pPr>
      <a:lvl2pPr marL="195956" algn="l" defTabSz="391912" rtl="0" eaLnBrk="1" latinLnBrk="0" hangingPunct="1">
        <a:defRPr sz="771" kern="1200">
          <a:solidFill>
            <a:schemeClr val="tx1"/>
          </a:solidFill>
          <a:latin typeface="+mn-lt"/>
          <a:ea typeface="+mn-ea"/>
          <a:cs typeface="+mn-cs"/>
        </a:defRPr>
      </a:lvl2pPr>
      <a:lvl3pPr marL="391912" algn="l" defTabSz="391912" rtl="0" eaLnBrk="1" latinLnBrk="0" hangingPunct="1">
        <a:defRPr sz="771" kern="1200">
          <a:solidFill>
            <a:schemeClr val="tx1"/>
          </a:solidFill>
          <a:latin typeface="+mn-lt"/>
          <a:ea typeface="+mn-ea"/>
          <a:cs typeface="+mn-cs"/>
        </a:defRPr>
      </a:lvl3pPr>
      <a:lvl4pPr marL="587868" algn="l" defTabSz="391912" rtl="0" eaLnBrk="1" latinLnBrk="0" hangingPunct="1">
        <a:defRPr sz="771" kern="1200">
          <a:solidFill>
            <a:schemeClr val="tx1"/>
          </a:solidFill>
          <a:latin typeface="+mn-lt"/>
          <a:ea typeface="+mn-ea"/>
          <a:cs typeface="+mn-cs"/>
        </a:defRPr>
      </a:lvl4pPr>
      <a:lvl5pPr marL="783824" algn="l" defTabSz="391912" rtl="0" eaLnBrk="1" latinLnBrk="0" hangingPunct="1">
        <a:defRPr sz="771" kern="1200">
          <a:solidFill>
            <a:schemeClr val="tx1"/>
          </a:solidFill>
          <a:latin typeface="+mn-lt"/>
          <a:ea typeface="+mn-ea"/>
          <a:cs typeface="+mn-cs"/>
        </a:defRPr>
      </a:lvl5pPr>
      <a:lvl6pPr marL="979780" algn="l" defTabSz="391912" rtl="0" eaLnBrk="1" latinLnBrk="0" hangingPunct="1">
        <a:defRPr sz="771" kern="1200">
          <a:solidFill>
            <a:schemeClr val="tx1"/>
          </a:solidFill>
          <a:latin typeface="+mn-lt"/>
          <a:ea typeface="+mn-ea"/>
          <a:cs typeface="+mn-cs"/>
        </a:defRPr>
      </a:lvl6pPr>
      <a:lvl7pPr marL="1175736" algn="l" defTabSz="391912" rtl="0" eaLnBrk="1" latinLnBrk="0" hangingPunct="1">
        <a:defRPr sz="771" kern="1200">
          <a:solidFill>
            <a:schemeClr val="tx1"/>
          </a:solidFill>
          <a:latin typeface="+mn-lt"/>
          <a:ea typeface="+mn-ea"/>
          <a:cs typeface="+mn-cs"/>
        </a:defRPr>
      </a:lvl7pPr>
      <a:lvl8pPr marL="1371691" algn="l" defTabSz="391912" rtl="0" eaLnBrk="1" latinLnBrk="0" hangingPunct="1">
        <a:defRPr sz="771" kern="1200">
          <a:solidFill>
            <a:schemeClr val="tx1"/>
          </a:solidFill>
          <a:latin typeface="+mn-lt"/>
          <a:ea typeface="+mn-ea"/>
          <a:cs typeface="+mn-cs"/>
        </a:defRPr>
      </a:lvl8pPr>
      <a:lvl9pPr marL="1567647" algn="l" defTabSz="391912" rtl="0" eaLnBrk="1" latinLnBrk="0" hangingPunct="1">
        <a:defRPr sz="77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AE703-0E65-4093-B1C8-92A9C828E39B}"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222678" y="634682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DA3F6-7A6F-4815-85AC-52B3F0D8D7DC}"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8640" y="49595"/>
            <a:ext cx="3620411" cy="1967470"/>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369531" y="6302376"/>
            <a:ext cx="1596347" cy="374632"/>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700870" y="6056120"/>
            <a:ext cx="1651179" cy="665355"/>
          </a:xfrm>
          <a:prstGeom prst="rect">
            <a:avLst/>
          </a:prstGeom>
        </p:spPr>
      </p:pic>
      <p:sp>
        <p:nvSpPr>
          <p:cNvPr id="10" name="TextBox 9"/>
          <p:cNvSpPr txBox="1"/>
          <p:nvPr userDrawn="1"/>
        </p:nvSpPr>
        <p:spPr>
          <a:xfrm>
            <a:off x="9222678" y="5949355"/>
            <a:ext cx="2760682" cy="307777"/>
          </a:xfrm>
          <a:prstGeom prst="rect">
            <a:avLst/>
          </a:prstGeom>
          <a:noFill/>
        </p:spPr>
        <p:txBody>
          <a:bodyPr wrap="square" rtlCol="0">
            <a:spAutoFit/>
          </a:bodyPr>
          <a:lstStyle/>
          <a:p>
            <a:r>
              <a:rPr lang="is-IS" sz="1400" b="1" dirty="0" smtClean="0">
                <a:latin typeface="Verdana" panose="020B0604030504040204" pitchFamily="34" charset="0"/>
                <a:ea typeface="Verdana" panose="020B0604030504040204" pitchFamily="34" charset="0"/>
              </a:rPr>
              <a:t>With the support of</a:t>
            </a:r>
            <a:endParaRPr lang="en-US" sz="14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14691984"/>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04DDA-D178-4556-BC4B-CB620D736F01}" type="datetimeFigureOut">
              <a:rPr lang="en-IE" smtClean="0"/>
              <a:t>21/08/2019</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3DEF6-9420-4A4C-BE01-E4EEEE2FCD5E}" type="slidenum">
              <a:rPr lang="en-IE" smtClean="0"/>
              <a:t>‹#›</a:t>
            </a:fld>
            <a:endParaRPr lang="en-IE"/>
          </a:p>
        </p:txBody>
      </p:sp>
    </p:spTree>
    <p:extLst>
      <p:ext uri="{BB962C8B-B14F-4D97-AF65-F5344CB8AC3E}">
        <p14:creationId xmlns:p14="http://schemas.microsoft.com/office/powerpoint/2010/main" val="194975536"/>
      </p:ext>
    </p:extLst>
  </p:cSld>
  <p:clrMap bg1="lt1" tx1="dk1" bg2="lt2" tx2="dk2" accent1="accent1" accent2="accent2" accent3="accent3" accent4="accent4" accent5="accent5" accent6="accent6" hlink="hlink" folHlink="folHlink"/>
  <p:sldLayoutIdLst>
    <p:sldLayoutId id="214748388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947353"/>
      </p:ext>
    </p:extLst>
  </p:cSld>
  <p:clrMap bg1="lt1" tx1="dk1" bg2="lt2" tx2="dk2" accent1="accent1" accent2="accent2" accent3="accent3" accent4="accent4" accent5="accent5" accent6="accent6" hlink="hlink" folHlink="folHlink"/>
  <p:sldLayoutIdLst>
    <p:sldLayoutId id="2147483896" r:id="rId1"/>
    <p:sldLayoutId id="2147483898" r:id="rId2"/>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2.xml"/><Relationship Id="rId6" Type="http://schemas.openxmlformats.org/officeDocument/2006/relationships/hyperlink" Target="https://tinyurl.com/STEM-label-criteria"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3160" y="1504786"/>
            <a:ext cx="3420973" cy="1323439"/>
          </a:xfrm>
          <a:prstGeom prst="rect">
            <a:avLst/>
          </a:prstGeom>
          <a:noFill/>
        </p:spPr>
        <p:txBody>
          <a:bodyPr wrap="square" rtlCol="0">
            <a:spAutoFit/>
          </a:bodyPr>
          <a:lstStyle/>
          <a:p>
            <a:pPr marL="171450" indent="-171450">
              <a:spcAft>
                <a:spcPts val="0"/>
              </a:spcAft>
              <a:buFont typeface="Arial" panose="020B0604020202020204" pitchFamily="34" charset="0"/>
              <a:buChar char="•"/>
            </a:pPr>
            <a:r>
              <a:rPr lang="tr-TR" sz="1600" dirty="0" smtClean="0">
                <a:latin typeface="Calibri" panose="020F0502020204030204" pitchFamily="34" charset="0"/>
                <a:ea typeface="Calibri" panose="020F0502020204030204" pitchFamily="34" charset="0"/>
                <a:cs typeface="Times New Roman" panose="02020603050405020304" pitchFamily="18" charset="0"/>
              </a:rPr>
              <a:t>Öğrenmenin Bireyselleştirilmesi</a:t>
            </a:r>
            <a:endParaRPr lang="en-GB" sz="1600" dirty="0" smtClean="0">
              <a:latin typeface="Calibri" panose="020F0502020204030204" pitchFamily="34" charset="0"/>
              <a:ea typeface="Calibri" panose="020F0502020204030204" pitchFamily="34" charset="0"/>
              <a:cs typeface="Times New Roman" panose="02020603050405020304" pitchFamily="18" charset="0"/>
            </a:endParaRPr>
          </a:p>
          <a:p>
            <a:pPr marL="171450" indent="-171450">
              <a:spcAft>
                <a:spcPts val="0"/>
              </a:spcAft>
              <a:buFont typeface="Arial" panose="020B0604020202020204" pitchFamily="34" charset="0"/>
              <a:buChar char="•"/>
            </a:pPr>
            <a:r>
              <a:rPr lang="tr-TR" sz="1600" dirty="0" smtClean="0">
                <a:latin typeface="Calibri" panose="020F0502020204030204" pitchFamily="34" charset="0"/>
                <a:ea typeface="Calibri" panose="020F0502020204030204" pitchFamily="34" charset="0"/>
                <a:cs typeface="Times New Roman" panose="02020603050405020304" pitchFamily="18" charset="0"/>
              </a:rPr>
              <a:t>Proje ve Probleme Dayalı Öğrenme </a:t>
            </a:r>
            <a:r>
              <a:rPr lang="en-GB" sz="1600" dirty="0" smtClean="0">
                <a:latin typeface="Calibri" panose="020F0502020204030204" pitchFamily="34" charset="0"/>
                <a:ea typeface="Calibri" panose="020F0502020204030204" pitchFamily="34" charset="0"/>
                <a:cs typeface="Times New Roman" panose="02020603050405020304" pitchFamily="18" charset="0"/>
              </a:rPr>
              <a:t>(PBL)</a:t>
            </a:r>
          </a:p>
          <a:p>
            <a:pPr marL="171450" indent="-171450">
              <a:spcAft>
                <a:spcPts val="0"/>
              </a:spcAft>
              <a:buFont typeface="Arial" panose="020B0604020202020204" pitchFamily="34" charset="0"/>
              <a:buChar char="•"/>
            </a:pPr>
            <a:r>
              <a:rPr lang="tr-TR" sz="1600" dirty="0" smtClean="0">
                <a:latin typeface="Calibri" panose="020F0502020204030204" pitchFamily="34" charset="0"/>
                <a:ea typeface="Calibri" panose="020F0502020204030204" pitchFamily="34" charset="0"/>
                <a:cs typeface="Times New Roman" panose="02020603050405020304" pitchFamily="18" charset="0"/>
              </a:rPr>
              <a:t>Sorgulamaya Dayalı Fen Eğitimi</a:t>
            </a:r>
            <a:r>
              <a:rPr lang="en-GB" sz="1600" dirty="0" smtClean="0">
                <a:latin typeface="Calibri" panose="020F0502020204030204" pitchFamily="34" charset="0"/>
                <a:ea typeface="Calibri" panose="020F0502020204030204" pitchFamily="34" charset="0"/>
                <a:cs typeface="Times New Roman" panose="02020603050405020304" pitchFamily="18" charset="0"/>
              </a:rPr>
              <a:t> (IBSE)</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2.png"/>
          <p:cNvPicPr/>
          <p:nvPr/>
        </p:nvPicPr>
        <p:blipFill>
          <a:blip r:embed="rId2" cstate="print">
            <a:duotone>
              <a:schemeClr val="accent2">
                <a:shade val="45000"/>
                <a:satMod val="135000"/>
              </a:schemeClr>
              <a:prstClr val="white"/>
            </a:duotone>
          </a:blip>
          <a:stretch>
            <a:fillRect/>
          </a:stretch>
        </p:blipFill>
        <p:spPr>
          <a:xfrm>
            <a:off x="3450210" y="1353238"/>
            <a:ext cx="692150" cy="1380683"/>
          </a:xfrm>
          <a:prstGeom prst="rect">
            <a:avLst/>
          </a:prstGeom>
        </p:spPr>
      </p:pic>
      <p:sp>
        <p:nvSpPr>
          <p:cNvPr id="4" name="TextBox 3"/>
          <p:cNvSpPr txBox="1"/>
          <p:nvPr/>
        </p:nvSpPr>
        <p:spPr>
          <a:xfrm>
            <a:off x="3940777" y="1720178"/>
            <a:ext cx="1567242" cy="646331"/>
          </a:xfrm>
          <a:prstGeom prst="rect">
            <a:avLst/>
          </a:prstGeom>
          <a:noFill/>
        </p:spPr>
        <p:txBody>
          <a:bodyPr wrap="square" rtlCol="0">
            <a:spAutoFit/>
          </a:bodyPr>
          <a:lstStyle/>
          <a:p>
            <a:r>
              <a:rPr lang="tr-TR" b="1" dirty="0" smtClean="0">
                <a:solidFill>
                  <a:srgbClr val="C00000"/>
                </a:solidFill>
                <a:latin typeface="Tahoma" panose="020B0604030504040204" pitchFamily="34" charset="0"/>
                <a:ea typeface="Tahoma" panose="020B0604030504040204" pitchFamily="34" charset="0"/>
                <a:cs typeface="Tahoma" panose="020B0604030504040204" pitchFamily="34" charset="0"/>
              </a:rPr>
              <a:t>Öğretim Yöntemi</a:t>
            </a:r>
            <a:endParaRPr lang="en-US"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a:spLocks noChangeArrowheads="1"/>
          </p:cNvSpPr>
          <p:nvPr/>
        </p:nvSpPr>
        <p:spPr bwMode="auto">
          <a:xfrm>
            <a:off x="8928353" y="1441404"/>
            <a:ext cx="318838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42950" algn="l"/>
              </a:tabLst>
              <a:defRPr>
                <a:solidFill>
                  <a:schemeClr val="tx1"/>
                </a:solidFill>
                <a:latin typeface="Arial" panose="020B0604020202020204" pitchFamily="34" charset="0"/>
              </a:defRPr>
            </a:lvl1pPr>
            <a:lvl2pPr eaLnBrk="0" fontAlgn="base" hangingPunct="0">
              <a:spcBef>
                <a:spcPct val="0"/>
              </a:spcBef>
              <a:spcAft>
                <a:spcPct val="0"/>
              </a:spcAft>
              <a:tabLst>
                <a:tab pos="742950" algn="l"/>
              </a:tabLst>
              <a:defRPr>
                <a:solidFill>
                  <a:schemeClr val="tx1"/>
                </a:solidFill>
                <a:latin typeface="Arial" panose="020B0604020202020204" pitchFamily="34" charset="0"/>
              </a:defRPr>
            </a:lvl2pPr>
            <a:lvl3pPr eaLnBrk="0" fontAlgn="base" hangingPunct="0">
              <a:spcBef>
                <a:spcPct val="0"/>
              </a:spcBef>
              <a:spcAft>
                <a:spcPct val="0"/>
              </a:spcAft>
              <a:tabLst>
                <a:tab pos="742950" algn="l"/>
              </a:tabLst>
              <a:defRPr>
                <a:solidFill>
                  <a:schemeClr val="tx1"/>
                </a:solidFill>
                <a:latin typeface="Arial" panose="020B0604020202020204" pitchFamily="34" charset="0"/>
              </a:defRPr>
            </a:lvl3pPr>
            <a:lvl4pPr eaLnBrk="0" fontAlgn="base" hangingPunct="0">
              <a:spcBef>
                <a:spcPct val="0"/>
              </a:spcBef>
              <a:spcAft>
                <a:spcPct val="0"/>
              </a:spcAft>
              <a:tabLst>
                <a:tab pos="742950" algn="l"/>
              </a:tabLst>
              <a:defRPr>
                <a:solidFill>
                  <a:schemeClr val="tx1"/>
                </a:solidFill>
                <a:latin typeface="Arial" panose="020B0604020202020204" pitchFamily="34" charset="0"/>
              </a:defRPr>
            </a:lvl4pPr>
            <a:lvl5pPr eaLnBrk="0" fontAlgn="base" hangingPunct="0">
              <a:spcBef>
                <a:spcPct val="0"/>
              </a:spcBef>
              <a:spcAft>
                <a:spcPct val="0"/>
              </a:spcAft>
              <a:tabLst>
                <a:tab pos="742950" algn="l"/>
              </a:tabLst>
              <a:defRPr>
                <a:solidFill>
                  <a:schemeClr val="tx1"/>
                </a:solidFill>
                <a:latin typeface="Arial" panose="020B0604020202020204" pitchFamily="34" charset="0"/>
              </a:defRPr>
            </a:lvl5pPr>
            <a:lvl6pPr eaLnBrk="0" fontAlgn="base" hangingPunct="0">
              <a:spcBef>
                <a:spcPct val="0"/>
              </a:spcBef>
              <a:spcAft>
                <a:spcPct val="0"/>
              </a:spcAft>
              <a:tabLst>
                <a:tab pos="742950" algn="l"/>
              </a:tabLst>
              <a:defRPr>
                <a:solidFill>
                  <a:schemeClr val="tx1"/>
                </a:solidFill>
                <a:latin typeface="Arial" panose="020B0604020202020204" pitchFamily="34" charset="0"/>
              </a:defRPr>
            </a:lvl6pPr>
            <a:lvl7pPr eaLnBrk="0" fontAlgn="base" hangingPunct="0">
              <a:spcBef>
                <a:spcPct val="0"/>
              </a:spcBef>
              <a:spcAft>
                <a:spcPct val="0"/>
              </a:spcAft>
              <a:tabLst>
                <a:tab pos="742950" algn="l"/>
              </a:tabLst>
              <a:defRPr>
                <a:solidFill>
                  <a:schemeClr val="tx1"/>
                </a:solidFill>
                <a:latin typeface="Arial" panose="020B0604020202020204" pitchFamily="34" charset="0"/>
              </a:defRPr>
            </a:lvl7pPr>
            <a:lvl8pPr eaLnBrk="0" fontAlgn="base" hangingPunct="0">
              <a:spcBef>
                <a:spcPct val="0"/>
              </a:spcBef>
              <a:spcAft>
                <a:spcPct val="0"/>
              </a:spcAft>
              <a:tabLst>
                <a:tab pos="742950" algn="l"/>
              </a:tabLst>
              <a:defRPr>
                <a:solidFill>
                  <a:schemeClr val="tx1"/>
                </a:solidFill>
                <a:latin typeface="Arial" panose="020B0604020202020204" pitchFamily="34" charset="0"/>
              </a:defRPr>
            </a:lvl8pPr>
            <a:lvl9pPr eaLnBrk="0" fontAlgn="base" hangingPunct="0">
              <a:spcBef>
                <a:spcPct val="0"/>
              </a:spcBef>
              <a:spcAft>
                <a:spcPct val="0"/>
              </a:spcAft>
              <a:tabLst>
                <a:tab pos="742950" algn="l"/>
              </a:tabLs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742950" algn="l"/>
              </a:tabLst>
            </a:pPr>
            <a:r>
              <a:rPr kumimoji="0" lang="tr-TR" altLang="en-US" sz="1600" i="0" u="none" strike="noStrike" cap="none" normalizeH="0" baseline="0" dirty="0" smtClean="0">
                <a:ln>
                  <a:noFill/>
                </a:ln>
                <a:solidFill>
                  <a:srgbClr val="151A1A"/>
                </a:solidFill>
                <a:effectLst/>
                <a:latin typeface="+mn-lt"/>
                <a:ea typeface="Tahoma" panose="020B0604030504040204" pitchFamily="34" charset="0"/>
              </a:rPr>
              <a:t>STEM</a:t>
            </a:r>
            <a:r>
              <a:rPr kumimoji="0" lang="tr-TR" altLang="en-US" sz="1600" i="0" u="none" strike="noStrike" cap="none" normalizeH="0" dirty="0" smtClean="0">
                <a:ln>
                  <a:noFill/>
                </a:ln>
                <a:solidFill>
                  <a:srgbClr val="151A1A"/>
                </a:solidFill>
                <a:effectLst/>
                <a:latin typeface="+mn-lt"/>
                <a:ea typeface="Tahoma" panose="020B0604030504040204" pitchFamily="34" charset="0"/>
              </a:rPr>
              <a:t> Konularına ve Becerilerine Odaklanmış</a:t>
            </a:r>
            <a:endParaRPr kumimoji="0" lang="en-US" altLang="en-US" sz="1600" i="0" u="none" strike="noStrike" cap="none" normalizeH="0" baseline="0" dirty="0" smtClean="0">
              <a:ln>
                <a:noFill/>
              </a:ln>
              <a:solidFill>
                <a:srgbClr val="151A1A"/>
              </a:solidFill>
              <a:effectLst/>
              <a:latin typeface="+mn-lt"/>
              <a:ea typeface="Tahoma" panose="020B060403050404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742950" algn="l"/>
              </a:tabLst>
            </a:pPr>
            <a:r>
              <a:rPr kumimoji="0" lang="tr-TR" altLang="en-US" sz="1600" i="0" u="none" strike="noStrike" cap="none" normalizeH="0" baseline="0" dirty="0" err="1" smtClean="0">
                <a:ln>
                  <a:noFill/>
                </a:ln>
                <a:solidFill>
                  <a:schemeClr val="tx1"/>
                </a:solidFill>
                <a:effectLst/>
                <a:latin typeface="+mn-lt"/>
              </a:rPr>
              <a:t>Disiplinlerarası</a:t>
            </a:r>
            <a:r>
              <a:rPr kumimoji="0" lang="tr-TR" altLang="en-US" sz="1600" i="0" u="none" strike="noStrike" cap="none" normalizeH="0" baseline="0" dirty="0" smtClean="0">
                <a:ln>
                  <a:noFill/>
                </a:ln>
                <a:solidFill>
                  <a:schemeClr val="tx1"/>
                </a:solidFill>
                <a:effectLst/>
                <a:latin typeface="+mn-lt"/>
              </a:rPr>
              <a:t> Öğretim</a:t>
            </a:r>
            <a:endParaRPr kumimoji="0" lang="en-GB" altLang="en-US" sz="160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742950" algn="l"/>
              </a:tabLst>
            </a:pPr>
            <a:r>
              <a:rPr lang="tr-TR" altLang="en-US" sz="1600" dirty="0" smtClean="0">
                <a:latin typeface="+mn-lt"/>
              </a:rPr>
              <a:t>STEM Öğretimi Gerçek Hayat Problemleriyle İlişkilendirilmiş</a:t>
            </a:r>
            <a:endParaRPr kumimoji="0" lang="en-US" altLang="en-US" sz="1600" i="0" u="none" strike="noStrike" cap="none" normalizeH="0" baseline="0" dirty="0" smtClean="0">
              <a:ln>
                <a:noFill/>
              </a:ln>
              <a:solidFill>
                <a:schemeClr val="tx1"/>
              </a:solidFill>
              <a:effectLst/>
              <a:latin typeface="+mn-lt"/>
            </a:endParaRPr>
          </a:p>
        </p:txBody>
      </p:sp>
      <p:pic>
        <p:nvPicPr>
          <p:cNvPr id="2051" name="Picture 3"/>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89733" y="1396280"/>
            <a:ext cx="693304" cy="121595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246818" y="1736252"/>
            <a:ext cx="2032814" cy="646331"/>
          </a:xfrm>
          <a:prstGeom prst="rect">
            <a:avLst/>
          </a:prstGeom>
          <a:noFill/>
        </p:spPr>
        <p:txBody>
          <a:bodyPr wrap="square" rtlCol="0">
            <a:spAutoFit/>
          </a:bodyPr>
          <a:lstStyle/>
          <a:p>
            <a:r>
              <a:rPr lang="tr-TR" b="1" dirty="0" smtClean="0">
                <a:solidFill>
                  <a:srgbClr val="C00000"/>
                </a:solidFill>
                <a:latin typeface="Tahoma" panose="020B0604030504040204" pitchFamily="34" charset="0"/>
                <a:ea typeface="Tahoma" panose="020B0604030504040204" pitchFamily="34" charset="0"/>
                <a:cs typeface="Tahoma" panose="020B0604030504040204" pitchFamily="34" charset="0"/>
              </a:rPr>
              <a:t>Öğretim Programı</a:t>
            </a:r>
            <a:endParaRPr lang="en-GB" b="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2054" name="image3.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8899" y="2850899"/>
            <a:ext cx="542925" cy="73865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403896" y="2904084"/>
            <a:ext cx="1966223" cy="646331"/>
          </a:xfrm>
          <a:prstGeom prst="rect">
            <a:avLst/>
          </a:prstGeom>
          <a:noFill/>
        </p:spPr>
        <p:txBody>
          <a:bodyPr wrap="square" rtlCol="0">
            <a:spAutoFit/>
          </a:bodyPr>
          <a:lstStyle/>
          <a:p>
            <a:r>
              <a:rPr lang="tr-TR" b="1" dirty="0" smtClean="0">
                <a:solidFill>
                  <a:srgbClr val="C00000"/>
                </a:solidFill>
                <a:latin typeface="Tahoma" panose="020B0604030504040204" pitchFamily="34" charset="0"/>
                <a:ea typeface="Tahoma" panose="020B0604030504040204" pitchFamily="34" charset="0"/>
                <a:cs typeface="Tahoma" panose="020B0604030504040204" pitchFamily="34" charset="0"/>
              </a:rPr>
              <a:t>Ölçme Değerlendirme</a:t>
            </a:r>
            <a:endParaRPr lang="en-US"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2058" name="image3.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3341680" y="2832647"/>
            <a:ext cx="542925" cy="166464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1"/>
          <p:cNvSpPr>
            <a:spLocks noChangeArrowheads="1"/>
          </p:cNvSpPr>
          <p:nvPr/>
        </p:nvSpPr>
        <p:spPr bwMode="auto">
          <a:xfrm>
            <a:off x="757025" y="3028962"/>
            <a:ext cx="2946276" cy="136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6138" tIns="0" rIns="139656" bIns="0" numCol="1" anchor="ctr" anchorCtr="0" compatLnSpc="1">
            <a:prstTxWarp prst="textNoShape">
              <a:avLst/>
            </a:prstTxWarp>
            <a:spAutoFit/>
          </a:bodyPr>
          <a:lstStyle>
            <a:lvl1pPr eaLnBrk="0" fontAlgn="base" hangingPunct="0">
              <a:spcBef>
                <a:spcPct val="0"/>
              </a:spcBef>
              <a:spcAft>
                <a:spcPct val="0"/>
              </a:spcAft>
              <a:tabLst>
                <a:tab pos="276225" algn="l"/>
              </a:tabLst>
              <a:defRPr>
                <a:solidFill>
                  <a:schemeClr val="tx1"/>
                </a:solidFill>
                <a:latin typeface="Arial" panose="020B0604020202020204" pitchFamily="34" charset="0"/>
              </a:defRPr>
            </a:lvl1pPr>
            <a:lvl2pPr eaLnBrk="0" fontAlgn="base" hangingPunct="0">
              <a:spcBef>
                <a:spcPct val="0"/>
              </a:spcBef>
              <a:spcAft>
                <a:spcPct val="0"/>
              </a:spcAft>
              <a:tabLst>
                <a:tab pos="276225" algn="l"/>
              </a:tabLst>
              <a:defRPr>
                <a:solidFill>
                  <a:schemeClr val="tx1"/>
                </a:solidFill>
                <a:latin typeface="Arial" panose="020B0604020202020204" pitchFamily="34" charset="0"/>
              </a:defRPr>
            </a:lvl2pPr>
            <a:lvl3pPr eaLnBrk="0" fontAlgn="base" hangingPunct="0">
              <a:spcBef>
                <a:spcPct val="0"/>
              </a:spcBef>
              <a:spcAft>
                <a:spcPct val="0"/>
              </a:spcAft>
              <a:tabLst>
                <a:tab pos="276225" algn="l"/>
              </a:tabLst>
              <a:defRPr>
                <a:solidFill>
                  <a:schemeClr val="tx1"/>
                </a:solidFill>
                <a:latin typeface="Arial" panose="020B0604020202020204" pitchFamily="34" charset="0"/>
              </a:defRPr>
            </a:lvl3pPr>
            <a:lvl4pPr eaLnBrk="0" fontAlgn="base" hangingPunct="0">
              <a:spcBef>
                <a:spcPct val="0"/>
              </a:spcBef>
              <a:spcAft>
                <a:spcPct val="0"/>
              </a:spcAft>
              <a:tabLst>
                <a:tab pos="276225" algn="l"/>
              </a:tabLst>
              <a:defRPr>
                <a:solidFill>
                  <a:schemeClr val="tx1"/>
                </a:solidFill>
                <a:latin typeface="Arial" panose="020B0604020202020204" pitchFamily="34" charset="0"/>
              </a:defRPr>
            </a:lvl4pPr>
            <a:lvl5pPr eaLnBrk="0" fontAlgn="base" hangingPunct="0">
              <a:spcBef>
                <a:spcPct val="0"/>
              </a:spcBef>
              <a:spcAft>
                <a:spcPct val="0"/>
              </a:spcAft>
              <a:tabLst>
                <a:tab pos="276225" algn="l"/>
              </a:tabLst>
              <a:defRPr>
                <a:solidFill>
                  <a:schemeClr val="tx1"/>
                </a:solidFill>
                <a:latin typeface="Arial" panose="020B0604020202020204" pitchFamily="34" charset="0"/>
              </a:defRPr>
            </a:lvl5pPr>
            <a:lvl6pPr eaLnBrk="0" fontAlgn="base" hangingPunct="0">
              <a:spcBef>
                <a:spcPct val="0"/>
              </a:spcBef>
              <a:spcAft>
                <a:spcPct val="0"/>
              </a:spcAft>
              <a:tabLst>
                <a:tab pos="276225" algn="l"/>
              </a:tabLst>
              <a:defRPr>
                <a:solidFill>
                  <a:schemeClr val="tx1"/>
                </a:solidFill>
                <a:latin typeface="Arial" panose="020B0604020202020204" pitchFamily="34" charset="0"/>
              </a:defRPr>
            </a:lvl6pPr>
            <a:lvl7pPr eaLnBrk="0" fontAlgn="base" hangingPunct="0">
              <a:spcBef>
                <a:spcPct val="0"/>
              </a:spcBef>
              <a:spcAft>
                <a:spcPct val="0"/>
              </a:spcAft>
              <a:tabLst>
                <a:tab pos="276225" algn="l"/>
              </a:tabLst>
              <a:defRPr>
                <a:solidFill>
                  <a:schemeClr val="tx1"/>
                </a:solidFill>
                <a:latin typeface="Arial" panose="020B0604020202020204" pitchFamily="34" charset="0"/>
              </a:defRPr>
            </a:lvl7pPr>
            <a:lvl8pPr eaLnBrk="0" fontAlgn="base" hangingPunct="0">
              <a:spcBef>
                <a:spcPct val="0"/>
              </a:spcBef>
              <a:spcAft>
                <a:spcPct val="0"/>
              </a:spcAft>
              <a:tabLst>
                <a:tab pos="276225" algn="l"/>
              </a:tabLst>
              <a:defRPr>
                <a:solidFill>
                  <a:schemeClr val="tx1"/>
                </a:solidFill>
                <a:latin typeface="Arial" panose="020B0604020202020204" pitchFamily="34" charset="0"/>
              </a:defRPr>
            </a:lvl8pPr>
            <a:lvl9pPr eaLnBrk="0" fontAlgn="base" hangingPunct="0">
              <a:spcBef>
                <a:spcPct val="0"/>
              </a:spcBef>
              <a:spcAft>
                <a:spcPct val="0"/>
              </a:spcAft>
              <a:tabLst>
                <a:tab pos="276225" algn="l"/>
              </a:tabLs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76225" algn="l"/>
              </a:tabLst>
            </a:pPr>
            <a:r>
              <a:rPr kumimoji="0" lang="tr-TR" altLang="en-US" sz="1600" i="0" u="none" strike="noStrike" cap="none" normalizeH="0" baseline="0" dirty="0" smtClean="0">
                <a:ln>
                  <a:noFill/>
                </a:ln>
                <a:solidFill>
                  <a:srgbClr val="151A1A"/>
                </a:solidFill>
                <a:effectLst/>
                <a:latin typeface="+mn-lt"/>
                <a:ea typeface="Tahoma" panose="020B0604030504040204" pitchFamily="34" charset="0"/>
              </a:rPr>
              <a:t>Yüksek düzeyde eğitimli öğretmenler, idareciler</a:t>
            </a:r>
            <a:endParaRPr kumimoji="0" lang="en-US" altLang="en-US" sz="1600" i="0" u="none" strike="noStrike" cap="none" normalizeH="0" baseline="0" dirty="0" smtClean="0">
              <a:ln>
                <a:noFill/>
              </a:ln>
              <a:solidFill>
                <a:srgbClr val="151A1A"/>
              </a:solidFill>
              <a:effectLst/>
              <a:latin typeface="+mn-lt"/>
              <a:ea typeface="Tahoma" panose="020B0604030504040204" pitchFamily="34" charset="0"/>
            </a:endParaRPr>
          </a:p>
          <a:p>
            <a:pPr marL="285750" indent="-285750">
              <a:buFont typeface="Arial" panose="020B0604020202020204" pitchFamily="34" charset="0"/>
              <a:buChar char="•"/>
            </a:pPr>
            <a:r>
              <a:rPr lang="tr-TR" altLang="en-US" sz="1600" dirty="0" smtClean="0">
                <a:solidFill>
                  <a:srgbClr val="151A1A"/>
                </a:solidFill>
                <a:latin typeface="+mn-lt"/>
                <a:ea typeface="Tahoma" panose="020B0604030504040204" pitchFamily="34" charset="0"/>
              </a:rPr>
              <a:t>Destekleyici pedagojik personel</a:t>
            </a:r>
            <a:endParaRPr lang="en-US" altLang="en-US" sz="1600" dirty="0">
              <a:solidFill>
                <a:srgbClr val="151A1A"/>
              </a:solidFill>
              <a:latin typeface="+mn-lt"/>
              <a:ea typeface="Tahoma" panose="020B060403050404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76225" algn="l"/>
              </a:tabLst>
            </a:pPr>
            <a:r>
              <a:rPr kumimoji="0" lang="tr-TR" altLang="en-US" sz="1600" i="0" u="none" strike="noStrike" cap="none" normalizeH="0" baseline="0" dirty="0" smtClean="0">
                <a:ln>
                  <a:noFill/>
                </a:ln>
                <a:solidFill>
                  <a:srgbClr val="151A1A"/>
                </a:solidFill>
                <a:effectLst/>
                <a:latin typeface="+mn-lt"/>
                <a:ea typeface="Tahoma" panose="020B0604030504040204" pitchFamily="34" charset="0"/>
              </a:rPr>
              <a:t>Mesleki gelişim</a:t>
            </a:r>
            <a:endParaRPr kumimoji="0" lang="en-US" altLang="en-US" sz="1600" i="0" u="none" strike="noStrike" cap="none" normalizeH="0" baseline="0" dirty="0" smtClean="0">
              <a:ln>
                <a:noFill/>
              </a:ln>
              <a:solidFill>
                <a:schemeClr val="tx1"/>
              </a:solidFill>
              <a:effectLst/>
              <a:latin typeface="+mn-lt"/>
              <a:ea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76225" algn="l"/>
              </a:tabLst>
            </a:pPr>
            <a:endParaRPr kumimoji="0" lang="en-US" altLang="en-US" sz="9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12"/>
          <p:cNvSpPr>
            <a:spLocks noChangeArrowheads="1"/>
          </p:cNvSpPr>
          <p:nvPr/>
        </p:nvSpPr>
        <p:spPr bwMode="auto">
          <a:xfrm>
            <a:off x="2695074" y="4137610"/>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20"/>
          <p:cNvSpPr/>
          <p:nvPr/>
        </p:nvSpPr>
        <p:spPr>
          <a:xfrm>
            <a:off x="3755840" y="3270872"/>
            <a:ext cx="2146651" cy="635302"/>
          </a:xfrm>
          <a:prstGeom prst="rect">
            <a:avLst/>
          </a:prstGeom>
        </p:spPr>
        <p:txBody>
          <a:bodyPr wrap="square">
            <a:spAutoFit/>
          </a:bodyPr>
          <a:lstStyle/>
          <a:p>
            <a:pPr marL="111125" marR="591185">
              <a:lnSpc>
                <a:spcPct val="98000"/>
              </a:lnSpc>
              <a:spcAft>
                <a:spcPts val="0"/>
              </a:spcAft>
            </a:pPr>
            <a:r>
              <a:rPr lang="tr-TR" b="1" dirty="0" smtClean="0">
                <a:solidFill>
                  <a:srgbClr val="C00000"/>
                </a:solidFill>
                <a:latin typeface="Tahoma" panose="020B0604030504040204" pitchFamily="34" charset="0"/>
                <a:ea typeface="Tahoma" panose="020B0604030504040204" pitchFamily="34" charset="0"/>
              </a:rPr>
              <a:t>Mesleki Gelişim</a:t>
            </a:r>
            <a:endParaRPr lang="en-US" dirty="0">
              <a:solidFill>
                <a:srgbClr val="C00000"/>
              </a:solidFill>
              <a:effectLst/>
              <a:latin typeface="Tahoma" panose="020B0604030504040204" pitchFamily="34" charset="0"/>
              <a:ea typeface="Tahoma" panose="020B0604030504040204" pitchFamily="34" charset="0"/>
            </a:endParaRPr>
          </a:p>
        </p:txBody>
      </p:sp>
      <p:sp>
        <p:nvSpPr>
          <p:cNvPr id="22" name="Rectangle 21"/>
          <p:cNvSpPr/>
          <p:nvPr/>
        </p:nvSpPr>
        <p:spPr>
          <a:xfrm>
            <a:off x="4891646" y="4298190"/>
            <a:ext cx="4227253" cy="369332"/>
          </a:xfrm>
          <a:prstGeom prst="rect">
            <a:avLst/>
          </a:prstGeom>
        </p:spPr>
        <p:txBody>
          <a:bodyPr wrap="square">
            <a:spAutoFit/>
          </a:bodyPr>
          <a:lstStyle/>
          <a:p>
            <a:pPr marL="1188085">
              <a:spcAft>
                <a:spcPts val="0"/>
              </a:spcAft>
            </a:pPr>
            <a:r>
              <a:rPr lang="tr-TR" b="1" dirty="0" smtClean="0">
                <a:solidFill>
                  <a:srgbClr val="C00000"/>
                </a:solidFill>
                <a:latin typeface="Tahoma" panose="020B0604030504040204" pitchFamily="34" charset="0"/>
                <a:ea typeface="Tahoma" panose="020B0604030504040204" pitchFamily="34" charset="0"/>
              </a:rPr>
              <a:t>Okul Liderliği ve Kültürü</a:t>
            </a:r>
            <a:endParaRPr lang="en-US" b="1" dirty="0">
              <a:solidFill>
                <a:srgbClr val="C00000"/>
              </a:solidFill>
              <a:effectLst/>
              <a:latin typeface="Tahoma" panose="020B0604030504040204" pitchFamily="34" charset="0"/>
              <a:ea typeface="Tahoma" panose="020B0604030504040204" pitchFamily="34" charset="0"/>
            </a:endParaRPr>
          </a:p>
        </p:txBody>
      </p:sp>
      <p:sp>
        <p:nvSpPr>
          <p:cNvPr id="23" name="Rectangle 22"/>
          <p:cNvSpPr/>
          <p:nvPr/>
        </p:nvSpPr>
        <p:spPr>
          <a:xfrm>
            <a:off x="9189231" y="3930565"/>
            <a:ext cx="2854143" cy="1155957"/>
          </a:xfrm>
          <a:prstGeom prst="rect">
            <a:avLst/>
          </a:prstGeom>
        </p:spPr>
        <p:txBody>
          <a:bodyPr wrap="square">
            <a:spAutoFit/>
          </a:bodyPr>
          <a:lstStyle/>
          <a:p>
            <a:pPr marL="342900" lvl="0" indent="-342900">
              <a:lnSpc>
                <a:spcPts val="1565"/>
              </a:lnSpc>
              <a:spcAft>
                <a:spcPts val="0"/>
              </a:spcAft>
              <a:buClr>
                <a:srgbClr val="151A1A"/>
              </a:buClr>
              <a:buSzPts val="1200"/>
              <a:buFont typeface="Tahoma" panose="020B0604030504040204" pitchFamily="34" charset="0"/>
              <a:buChar char="•"/>
              <a:tabLst>
                <a:tab pos="276860" algn="l"/>
              </a:tabLst>
            </a:pPr>
            <a:r>
              <a:rPr lang="tr-TR" sz="1600" dirty="0" smtClean="0">
                <a:solidFill>
                  <a:srgbClr val="151A1A"/>
                </a:solidFill>
                <a:ea typeface="Tahoma" panose="020B0604030504040204" pitchFamily="34" charset="0"/>
              </a:rPr>
              <a:t>Okul Liderliği</a:t>
            </a:r>
            <a:endParaRPr lang="en-US" sz="1600" dirty="0">
              <a:solidFill>
                <a:srgbClr val="151A1A"/>
              </a:solidFill>
              <a:ea typeface="Tahoma" panose="020B0604030504040204" pitchFamily="34" charset="0"/>
            </a:endParaRPr>
          </a:p>
          <a:p>
            <a:pPr marL="342900" lvl="0" indent="-342900">
              <a:lnSpc>
                <a:spcPts val="1565"/>
              </a:lnSpc>
              <a:spcAft>
                <a:spcPts val="0"/>
              </a:spcAft>
              <a:buClr>
                <a:srgbClr val="151A1A"/>
              </a:buClr>
              <a:buSzPts val="1200"/>
              <a:buFont typeface="Tahoma" panose="020B0604030504040204" pitchFamily="34" charset="0"/>
              <a:buChar char="•"/>
              <a:tabLst>
                <a:tab pos="276860" algn="l"/>
              </a:tabLst>
            </a:pPr>
            <a:r>
              <a:rPr lang="tr-TR" sz="1600" dirty="0" smtClean="0">
                <a:solidFill>
                  <a:srgbClr val="151A1A"/>
                </a:solidFill>
                <a:ea typeface="Tahoma" panose="020B0604030504040204" pitchFamily="34" charset="0"/>
              </a:rPr>
              <a:t>Okul personeli arasında yüksek düzeyde İşbirliği</a:t>
            </a:r>
            <a:endParaRPr lang="en-US" sz="1600" dirty="0">
              <a:ea typeface="Tahoma" panose="020B0604030504040204" pitchFamily="34" charset="0"/>
            </a:endParaRPr>
          </a:p>
          <a:p>
            <a:pPr marL="342900" marR="101600" lvl="0" indent="-342900">
              <a:lnSpc>
                <a:spcPct val="91000"/>
              </a:lnSpc>
              <a:spcAft>
                <a:spcPts val="0"/>
              </a:spcAft>
              <a:buClr>
                <a:srgbClr val="151A1A"/>
              </a:buClr>
              <a:buSzPts val="1200"/>
              <a:buFont typeface="Tahoma" panose="020B0604030504040204" pitchFamily="34" charset="0"/>
              <a:buChar char="•"/>
              <a:tabLst>
                <a:tab pos="276860" algn="l"/>
              </a:tabLst>
            </a:pPr>
            <a:r>
              <a:rPr lang="tr-TR" sz="1600" dirty="0" smtClean="0">
                <a:solidFill>
                  <a:srgbClr val="151A1A"/>
                </a:solidFill>
                <a:ea typeface="Tahoma" panose="020B0604030504040204" pitchFamily="34" charset="0"/>
              </a:rPr>
              <a:t>Herkesin sürece dahil olduğu Okul Kültürü</a:t>
            </a:r>
            <a:endParaRPr lang="en-US" sz="1600" dirty="0">
              <a:effectLst/>
              <a:ea typeface="Tahoma" panose="020B0604030504040204" pitchFamily="34" charset="0"/>
            </a:endParaRPr>
          </a:p>
        </p:txBody>
      </p:sp>
      <p:pic>
        <p:nvPicPr>
          <p:cNvPr id="24" name="Picture 23"/>
          <p:cNvPicPr>
            <a:picLocks noChangeAspect="1"/>
          </p:cNvPicPr>
          <p:nvPr/>
        </p:nvPicPr>
        <p:blipFill>
          <a:blip r:embed="rId4">
            <a:duotone>
              <a:schemeClr val="accent2">
                <a:shade val="45000"/>
                <a:satMod val="135000"/>
              </a:schemeClr>
              <a:prstClr val="white"/>
            </a:duotone>
          </a:blip>
          <a:stretch>
            <a:fillRect/>
          </a:stretch>
        </p:blipFill>
        <p:spPr>
          <a:xfrm rot="10800000">
            <a:off x="8909149" y="3771528"/>
            <a:ext cx="542591" cy="1365622"/>
          </a:xfrm>
          <a:prstGeom prst="rect">
            <a:avLst/>
          </a:prstGeom>
        </p:spPr>
      </p:pic>
      <p:sp>
        <p:nvSpPr>
          <p:cNvPr id="25" name="Rectangle 24"/>
          <p:cNvSpPr/>
          <p:nvPr/>
        </p:nvSpPr>
        <p:spPr>
          <a:xfrm>
            <a:off x="3605322" y="5211968"/>
            <a:ext cx="1523174" cy="646331"/>
          </a:xfrm>
          <a:prstGeom prst="rect">
            <a:avLst/>
          </a:prstGeom>
        </p:spPr>
        <p:txBody>
          <a:bodyPr wrap="none">
            <a:spAutoFit/>
          </a:bodyPr>
          <a:lstStyle/>
          <a:p>
            <a:r>
              <a:rPr lang="tr-TR" b="1" dirty="0" smtClean="0">
                <a:solidFill>
                  <a:srgbClr val="C00000"/>
                </a:solidFill>
                <a:latin typeface="Tahoma" panose="020B0604030504040204" pitchFamily="34" charset="0"/>
                <a:ea typeface="Tahoma" panose="020B0604030504040204" pitchFamily="34" charset="0"/>
              </a:rPr>
              <a:t>Paydaşlarla</a:t>
            </a:r>
          </a:p>
          <a:p>
            <a:r>
              <a:rPr lang="tr-TR" b="1" dirty="0" smtClean="0">
                <a:solidFill>
                  <a:srgbClr val="C00000"/>
                </a:solidFill>
                <a:latin typeface="Tahoma" panose="020B0604030504040204" pitchFamily="34" charset="0"/>
                <a:ea typeface="Tahoma" panose="020B0604030504040204" pitchFamily="34" charset="0"/>
              </a:rPr>
              <a:t>İşbirliği</a:t>
            </a:r>
            <a:endParaRPr lang="en-US" b="1" dirty="0">
              <a:solidFill>
                <a:srgbClr val="C00000"/>
              </a:solidFill>
              <a:latin typeface="Tahoma" panose="020B0604030504040204" pitchFamily="34" charset="0"/>
              <a:ea typeface="Tahoma" panose="020B0604030504040204" pitchFamily="34" charset="0"/>
            </a:endParaRPr>
          </a:p>
        </p:txBody>
      </p:sp>
      <p:pic>
        <p:nvPicPr>
          <p:cNvPr id="31" name="image3.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3224194" y="4601537"/>
            <a:ext cx="542925" cy="1971133"/>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15"/>
          <p:cNvSpPr>
            <a:spLocks noChangeArrowheads="1"/>
          </p:cNvSpPr>
          <p:nvPr/>
        </p:nvSpPr>
        <p:spPr bwMode="auto">
          <a:xfrm>
            <a:off x="6350067" y="5190843"/>
            <a:ext cx="1851389" cy="392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1090" tIns="114264" rIns="139656" bIns="0" numCol="1" anchor="ctr" anchorCtr="0" compatLnSpc="1">
            <a:prstTxWarp prst="textNoShape">
              <a:avLst/>
            </a:prstTxWarp>
            <a:spAutoFit/>
          </a:bodyPr>
          <a:lstStyle/>
          <a:p>
            <a:r>
              <a:rPr lang="tr-TR" b="1" dirty="0" smtClean="0">
                <a:solidFill>
                  <a:srgbClr val="C00000"/>
                </a:solidFill>
                <a:latin typeface="Tahoma" panose="020B0604030504040204" pitchFamily="34" charset="0"/>
                <a:ea typeface="Tahoma" panose="020B0604030504040204" pitchFamily="34" charset="0"/>
              </a:rPr>
              <a:t>Okul Altyapısı</a:t>
            </a:r>
            <a:endParaRPr lang="en-US" dirty="0">
              <a:solidFill>
                <a:srgbClr val="C00000"/>
              </a:solidFill>
            </a:endParaRPr>
          </a:p>
        </p:txBody>
      </p:sp>
      <p:pic>
        <p:nvPicPr>
          <p:cNvPr id="2062" name="image2.pn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7946808" y="4866152"/>
            <a:ext cx="542925" cy="1205371"/>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16"/>
          <p:cNvSpPr>
            <a:spLocks noChangeArrowheads="1"/>
          </p:cNvSpPr>
          <p:nvPr/>
        </p:nvSpPr>
        <p:spPr bwMode="auto">
          <a:xfrm>
            <a:off x="583660" y="4765220"/>
            <a:ext cx="2769218" cy="15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1090" tIns="61893" rIns="139656" bIns="0" numCol="1" anchor="ctr" anchorCtr="0" compatLnSpc="1">
            <a:prstTxWarp prst="textNoShape">
              <a:avLst/>
            </a:prstTxWarp>
            <a:spAutoFit/>
          </a:bodyPr>
          <a:lstStyle>
            <a:lvl1pPr eaLnBrk="0" fontAlgn="base" hangingPunct="0">
              <a:spcBef>
                <a:spcPct val="0"/>
              </a:spcBef>
              <a:spcAft>
                <a:spcPct val="0"/>
              </a:spcAft>
              <a:tabLst>
                <a:tab pos="276225" algn="l"/>
              </a:tabLst>
              <a:defRPr>
                <a:solidFill>
                  <a:schemeClr val="tx1"/>
                </a:solidFill>
                <a:latin typeface="Arial" panose="020B0604020202020204" pitchFamily="34" charset="0"/>
              </a:defRPr>
            </a:lvl1pPr>
            <a:lvl2pPr eaLnBrk="0" fontAlgn="base" hangingPunct="0">
              <a:spcBef>
                <a:spcPct val="0"/>
              </a:spcBef>
              <a:spcAft>
                <a:spcPct val="0"/>
              </a:spcAft>
              <a:tabLst>
                <a:tab pos="276225" algn="l"/>
              </a:tabLst>
              <a:defRPr>
                <a:solidFill>
                  <a:schemeClr val="tx1"/>
                </a:solidFill>
                <a:latin typeface="Arial" panose="020B0604020202020204" pitchFamily="34" charset="0"/>
              </a:defRPr>
            </a:lvl2pPr>
            <a:lvl3pPr eaLnBrk="0" fontAlgn="base" hangingPunct="0">
              <a:spcBef>
                <a:spcPct val="0"/>
              </a:spcBef>
              <a:spcAft>
                <a:spcPct val="0"/>
              </a:spcAft>
              <a:tabLst>
                <a:tab pos="276225" algn="l"/>
              </a:tabLst>
              <a:defRPr>
                <a:solidFill>
                  <a:schemeClr val="tx1"/>
                </a:solidFill>
                <a:latin typeface="Arial" panose="020B0604020202020204" pitchFamily="34" charset="0"/>
              </a:defRPr>
            </a:lvl3pPr>
            <a:lvl4pPr eaLnBrk="0" fontAlgn="base" hangingPunct="0">
              <a:spcBef>
                <a:spcPct val="0"/>
              </a:spcBef>
              <a:spcAft>
                <a:spcPct val="0"/>
              </a:spcAft>
              <a:tabLst>
                <a:tab pos="276225" algn="l"/>
              </a:tabLst>
              <a:defRPr>
                <a:solidFill>
                  <a:schemeClr val="tx1"/>
                </a:solidFill>
                <a:latin typeface="Arial" panose="020B0604020202020204" pitchFamily="34" charset="0"/>
              </a:defRPr>
            </a:lvl4pPr>
            <a:lvl5pPr eaLnBrk="0" fontAlgn="base" hangingPunct="0">
              <a:spcBef>
                <a:spcPct val="0"/>
              </a:spcBef>
              <a:spcAft>
                <a:spcPct val="0"/>
              </a:spcAft>
              <a:tabLst>
                <a:tab pos="276225" algn="l"/>
              </a:tabLst>
              <a:defRPr>
                <a:solidFill>
                  <a:schemeClr val="tx1"/>
                </a:solidFill>
                <a:latin typeface="Arial" panose="020B0604020202020204" pitchFamily="34" charset="0"/>
              </a:defRPr>
            </a:lvl5pPr>
            <a:lvl6pPr eaLnBrk="0" fontAlgn="base" hangingPunct="0">
              <a:spcBef>
                <a:spcPct val="0"/>
              </a:spcBef>
              <a:spcAft>
                <a:spcPct val="0"/>
              </a:spcAft>
              <a:tabLst>
                <a:tab pos="276225" algn="l"/>
              </a:tabLst>
              <a:defRPr>
                <a:solidFill>
                  <a:schemeClr val="tx1"/>
                </a:solidFill>
                <a:latin typeface="Arial" panose="020B0604020202020204" pitchFamily="34" charset="0"/>
              </a:defRPr>
            </a:lvl6pPr>
            <a:lvl7pPr eaLnBrk="0" fontAlgn="base" hangingPunct="0">
              <a:spcBef>
                <a:spcPct val="0"/>
              </a:spcBef>
              <a:spcAft>
                <a:spcPct val="0"/>
              </a:spcAft>
              <a:tabLst>
                <a:tab pos="276225" algn="l"/>
              </a:tabLst>
              <a:defRPr>
                <a:solidFill>
                  <a:schemeClr val="tx1"/>
                </a:solidFill>
                <a:latin typeface="Arial" panose="020B0604020202020204" pitchFamily="34" charset="0"/>
              </a:defRPr>
            </a:lvl7pPr>
            <a:lvl8pPr eaLnBrk="0" fontAlgn="base" hangingPunct="0">
              <a:spcBef>
                <a:spcPct val="0"/>
              </a:spcBef>
              <a:spcAft>
                <a:spcPct val="0"/>
              </a:spcAft>
              <a:tabLst>
                <a:tab pos="276225" algn="l"/>
              </a:tabLst>
              <a:defRPr>
                <a:solidFill>
                  <a:schemeClr val="tx1"/>
                </a:solidFill>
                <a:latin typeface="Arial" panose="020B0604020202020204" pitchFamily="34" charset="0"/>
              </a:defRPr>
            </a:lvl8pPr>
            <a:lvl9pPr eaLnBrk="0" fontAlgn="base" hangingPunct="0">
              <a:spcBef>
                <a:spcPct val="0"/>
              </a:spcBef>
              <a:spcAft>
                <a:spcPct val="0"/>
              </a:spcAft>
              <a:tabLst>
                <a:tab pos="276225" algn="l"/>
              </a:tabLst>
              <a:defRPr>
                <a:solidFill>
                  <a:schemeClr val="tx1"/>
                </a:solidFill>
                <a:latin typeface="Arial" panose="020B0604020202020204" pitchFamily="34" charset="0"/>
              </a:defRPr>
            </a:lvl9pPr>
          </a:lstStyle>
          <a:p>
            <a:pPr marL="285750" lvl="0" indent="-285750">
              <a:buFont typeface="Arial" panose="020B0604020202020204" pitchFamily="34" charset="0"/>
              <a:buChar char="•"/>
            </a:pPr>
            <a:r>
              <a:rPr lang="tr-TR" altLang="en-US" sz="1600" dirty="0" smtClean="0">
                <a:solidFill>
                  <a:srgbClr val="151A1A"/>
                </a:solidFill>
                <a:latin typeface="+mn-lt"/>
                <a:ea typeface="Tahoma" panose="020B0604030504040204" pitchFamily="34" charset="0"/>
              </a:rPr>
              <a:t>Endüstri Uzmanları ile</a:t>
            </a:r>
            <a:endParaRPr kumimoji="0" lang="en-US" altLang="en-US" sz="1600" i="0" u="none" strike="noStrike" cap="none" normalizeH="0" baseline="0" dirty="0" smtClean="0">
              <a:ln>
                <a:noFill/>
              </a:ln>
              <a:solidFill>
                <a:schemeClr val="tx1"/>
              </a:solidFill>
              <a:effectLst/>
              <a:latin typeface="+mn-lt"/>
              <a:ea typeface="Tahoma" panose="020B060403050404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76225" algn="l"/>
              </a:tabLst>
            </a:pPr>
            <a:r>
              <a:rPr kumimoji="0" lang="tr-TR" altLang="en-US" sz="1600" i="0" u="none" strike="noStrike" cap="none" normalizeH="0" baseline="0" dirty="0" smtClean="0">
                <a:ln>
                  <a:noFill/>
                </a:ln>
                <a:solidFill>
                  <a:srgbClr val="151A1A"/>
                </a:solidFill>
                <a:effectLst/>
                <a:latin typeface="+mn-lt"/>
                <a:ea typeface="Tahoma" panose="020B0604030504040204" pitchFamily="34" charset="0"/>
              </a:rPr>
              <a:t>Aileler İle</a:t>
            </a:r>
            <a:endParaRPr kumimoji="0" lang="en-US" altLang="en-US" sz="1600" i="0" u="none" strike="noStrike" cap="none" normalizeH="0" baseline="0" dirty="0" smtClean="0">
              <a:ln>
                <a:noFill/>
              </a:ln>
              <a:solidFill>
                <a:schemeClr val="tx1"/>
              </a:solidFill>
              <a:effectLst/>
              <a:latin typeface="+mn-lt"/>
              <a:ea typeface="Tahoma" panose="020B060403050404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76225" algn="l"/>
              </a:tabLst>
            </a:pPr>
            <a:r>
              <a:rPr kumimoji="0" lang="tr-TR" altLang="en-US" sz="1600" i="0" u="none" strike="noStrike" cap="none" normalizeH="0" baseline="0" dirty="0" smtClean="0">
                <a:ln>
                  <a:noFill/>
                </a:ln>
                <a:solidFill>
                  <a:srgbClr val="151A1A"/>
                </a:solidFill>
                <a:effectLst/>
                <a:latin typeface="+mn-lt"/>
                <a:ea typeface="Tahoma" panose="020B0604030504040204" pitchFamily="34" charset="0"/>
              </a:rPr>
              <a:t>Diğer Okullar İle</a:t>
            </a:r>
            <a:endParaRPr kumimoji="0" lang="en-US" altLang="en-US" sz="1600" i="0" u="none" strike="noStrike" cap="none" normalizeH="0" baseline="0" dirty="0" smtClean="0">
              <a:ln>
                <a:noFill/>
              </a:ln>
              <a:solidFill>
                <a:srgbClr val="151A1A"/>
              </a:solidFill>
              <a:effectLst/>
              <a:latin typeface="+mn-lt"/>
              <a:ea typeface="Tahoma" panose="020B060403050404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76225" algn="l"/>
              </a:tabLst>
            </a:pPr>
            <a:r>
              <a:rPr lang="tr-TR" altLang="en-US" sz="1600" dirty="0" smtClean="0">
                <a:solidFill>
                  <a:srgbClr val="151A1A"/>
                </a:solidFill>
                <a:latin typeface="+mn-lt"/>
                <a:ea typeface="Tahoma" panose="020B0604030504040204" pitchFamily="34" charset="0"/>
              </a:rPr>
              <a:t>Üniversiteler ve Araştırma Kuruluşları İle</a:t>
            </a:r>
            <a:endParaRPr lang="en-US" altLang="en-US" sz="1600" dirty="0">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76225" algn="l"/>
              </a:tabLst>
            </a:pPr>
            <a:r>
              <a:rPr lang="tr-TR" altLang="en-US" sz="1600" dirty="0" smtClean="0">
                <a:solidFill>
                  <a:srgbClr val="151A1A"/>
                </a:solidFill>
                <a:latin typeface="+mn-lt"/>
                <a:ea typeface="Tahoma" panose="020B0604030504040204" pitchFamily="34" charset="0"/>
              </a:rPr>
              <a:t>Yerel Topluluklar İle</a:t>
            </a:r>
            <a:endParaRPr lang="en-US" altLang="en-US" sz="1600" dirty="0" smtClean="0">
              <a:solidFill>
                <a:srgbClr val="151A1A"/>
              </a:solidFill>
              <a:latin typeface="+mn-lt"/>
              <a:ea typeface="Tahoma" panose="020B0604030504040204" pitchFamily="34" charset="0"/>
            </a:endParaRPr>
          </a:p>
        </p:txBody>
      </p:sp>
      <p:sp>
        <p:nvSpPr>
          <p:cNvPr id="28" name="Rectangle 27"/>
          <p:cNvSpPr/>
          <p:nvPr/>
        </p:nvSpPr>
        <p:spPr>
          <a:xfrm>
            <a:off x="8263225" y="5103533"/>
            <a:ext cx="3510833" cy="810478"/>
          </a:xfrm>
          <a:prstGeom prst="rect">
            <a:avLst/>
          </a:prstGeom>
        </p:spPr>
        <p:txBody>
          <a:bodyPr wrap="square">
            <a:spAutoFit/>
          </a:bodyPr>
          <a:lstStyle/>
          <a:p>
            <a:pPr marL="285750" lvl="0" indent="-285750">
              <a:lnSpc>
                <a:spcPts val="1525"/>
              </a:lnSpc>
              <a:spcAft>
                <a:spcPts val="0"/>
              </a:spcAft>
              <a:buClr>
                <a:srgbClr val="151A1A"/>
              </a:buClr>
              <a:buSzPts val="1200"/>
              <a:buFont typeface="Arial" panose="020B0604020202020204" pitchFamily="34" charset="0"/>
              <a:buChar char="•"/>
              <a:tabLst>
                <a:tab pos="276860" algn="l"/>
                <a:tab pos="992505" algn="l"/>
                <a:tab pos="1362075" algn="l"/>
              </a:tabLst>
            </a:pPr>
            <a:r>
              <a:rPr lang="tr-TR" sz="1600" dirty="0">
                <a:solidFill>
                  <a:srgbClr val="151A1A"/>
                </a:solidFill>
                <a:ea typeface="Tahoma" panose="020B0604030504040204" pitchFamily="34" charset="0"/>
              </a:rPr>
              <a:t>Teknolojiye</a:t>
            </a:r>
            <a:r>
              <a:rPr lang="tr-TR" sz="1600" dirty="0" smtClean="0">
                <a:solidFill>
                  <a:srgbClr val="151A1A"/>
                </a:solidFill>
                <a:ea typeface="Tahoma" panose="020B0604030504040204" pitchFamily="34" charset="0"/>
              </a:rPr>
              <a:t> Ulaşım</a:t>
            </a:r>
            <a:endParaRPr lang="en-US" sz="1600" dirty="0" smtClean="0">
              <a:ea typeface="Tahoma" panose="020B0604030504040204" pitchFamily="34" charset="0"/>
            </a:endParaRPr>
          </a:p>
          <a:p>
            <a:pPr marL="285750" lvl="0" indent="-285750">
              <a:lnSpc>
                <a:spcPts val="1525"/>
              </a:lnSpc>
              <a:spcAft>
                <a:spcPts val="0"/>
              </a:spcAft>
              <a:buClr>
                <a:srgbClr val="151A1A"/>
              </a:buClr>
              <a:buSzPts val="1200"/>
              <a:buFont typeface="Arial" panose="020B0604020202020204" pitchFamily="34" charset="0"/>
              <a:buChar char="•"/>
              <a:tabLst>
                <a:tab pos="276860" algn="l"/>
                <a:tab pos="992505" algn="l"/>
                <a:tab pos="1362075" algn="l"/>
              </a:tabLst>
            </a:pPr>
            <a:r>
              <a:rPr lang="tr-TR" sz="1600" dirty="0" smtClean="0">
                <a:solidFill>
                  <a:srgbClr val="151A1A"/>
                </a:solidFill>
                <a:ea typeface="Tahoma" panose="020B0604030504040204" pitchFamily="34" charset="0"/>
              </a:rPr>
              <a:t>Yüksek Kalite Öğretim amaçlı Ders Materyalleri</a:t>
            </a:r>
            <a:endParaRPr lang="en-US" sz="1600" dirty="0">
              <a:ea typeface="Tahoma" panose="020B0604030504040204" pitchFamily="34" charset="0"/>
            </a:endParaRPr>
          </a:p>
          <a:p>
            <a:pPr marL="111125">
              <a:lnSpc>
                <a:spcPts val="1085"/>
              </a:lnSpc>
              <a:spcAft>
                <a:spcPts val="0"/>
              </a:spcAft>
            </a:pPr>
            <a:endParaRPr lang="en-US" sz="900" dirty="0">
              <a:effectLst/>
              <a:latin typeface="Tahoma" panose="020B0604030504040204" pitchFamily="34" charset="0"/>
              <a:ea typeface="Tahoma" panose="020B0604030504040204" pitchFamily="34" charset="0"/>
            </a:endParaRPr>
          </a:p>
        </p:txBody>
      </p:sp>
      <p:sp>
        <p:nvSpPr>
          <p:cNvPr id="36" name="TextBox 35"/>
          <p:cNvSpPr txBox="1"/>
          <p:nvPr/>
        </p:nvSpPr>
        <p:spPr>
          <a:xfrm>
            <a:off x="24323" y="794817"/>
            <a:ext cx="9994319" cy="46166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dirty="0"/>
              <a:t>STEM </a:t>
            </a:r>
            <a:r>
              <a:rPr lang="tr-TR" sz="2400" dirty="0" smtClean="0"/>
              <a:t>Okulu</a:t>
            </a:r>
            <a:r>
              <a:rPr lang="en-US" sz="2400" dirty="0" smtClean="0"/>
              <a:t> </a:t>
            </a:r>
            <a:r>
              <a:rPr lang="tr-TR" sz="2400" dirty="0" smtClean="0"/>
              <a:t>Ana Bileşenleri</a:t>
            </a:r>
            <a:r>
              <a:rPr lang="en-US" sz="2400" dirty="0" smtClean="0"/>
              <a:t> </a:t>
            </a:r>
            <a:r>
              <a:rPr lang="tr-TR" sz="2400" smtClean="0"/>
              <a:t>ve</a:t>
            </a:r>
            <a:r>
              <a:rPr lang="en-US" sz="2400" smtClean="0"/>
              <a:t> </a:t>
            </a:r>
            <a:r>
              <a:rPr lang="tr-TR" sz="2400" dirty="0" smtClean="0"/>
              <a:t>Kriterleri</a:t>
            </a:r>
            <a:endParaRPr lang="en-US" sz="2400" dirty="0"/>
          </a:p>
        </p:txBody>
      </p:sp>
      <p:sp>
        <p:nvSpPr>
          <p:cNvPr id="37" name="Rectangle 36"/>
          <p:cNvSpPr/>
          <p:nvPr/>
        </p:nvSpPr>
        <p:spPr>
          <a:xfrm>
            <a:off x="9422658" y="2809967"/>
            <a:ext cx="2614094" cy="1077218"/>
          </a:xfrm>
          <a:prstGeom prst="rect">
            <a:avLst/>
          </a:prstGeom>
        </p:spPr>
        <p:txBody>
          <a:bodyPr wrap="square">
            <a:spAutoFit/>
          </a:bodyPr>
          <a:lstStyle/>
          <a:p>
            <a:pPr marL="285750" indent="-285750">
              <a:buFont typeface="Arial" panose="020B0604020202020204" pitchFamily="34" charset="0"/>
              <a:buChar char="•"/>
            </a:pPr>
            <a:r>
              <a:rPr lang="tr-TR" sz="1600" dirty="0" smtClean="0">
                <a:ea typeface="Tahoma" panose="020B0604030504040204" pitchFamily="34" charset="0"/>
              </a:rPr>
              <a:t>Sürekli Ölçme Değerlendirme</a:t>
            </a:r>
            <a:endParaRPr lang="en-US" sz="1600" dirty="0" smtClean="0">
              <a:ea typeface="Tahoma" panose="020B0604030504040204" pitchFamily="34" charset="0"/>
            </a:endParaRPr>
          </a:p>
          <a:p>
            <a:pPr marL="285750" indent="-285750">
              <a:buFont typeface="Arial" panose="020B0604020202020204" pitchFamily="34" charset="0"/>
              <a:buChar char="•"/>
            </a:pPr>
            <a:r>
              <a:rPr lang="tr-TR" sz="1600" dirty="0" smtClean="0">
                <a:ea typeface="Tahoma" panose="020B0604030504040204" pitchFamily="34" charset="0"/>
              </a:rPr>
              <a:t>Bireyselleştirilmiş Ölçme Değerlendirme</a:t>
            </a:r>
            <a:endParaRPr lang="en-US" sz="1600" dirty="0"/>
          </a:p>
        </p:txBody>
      </p: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9085" y="369510"/>
            <a:ext cx="1624289" cy="1087633"/>
          </a:xfrm>
          <a:prstGeom prst="rect">
            <a:avLst/>
          </a:prstGeom>
        </p:spPr>
      </p:pic>
      <p:sp>
        <p:nvSpPr>
          <p:cNvPr id="30" name="Rounded Rectangle 29"/>
          <p:cNvSpPr/>
          <p:nvPr/>
        </p:nvSpPr>
        <p:spPr>
          <a:xfrm>
            <a:off x="6219047" y="6005472"/>
            <a:ext cx="5738746" cy="625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C00000"/>
                </a:solidFill>
              </a:rPr>
              <a:t>STEM </a:t>
            </a:r>
            <a:r>
              <a:rPr lang="tr-TR" sz="1400" dirty="0" smtClean="0">
                <a:solidFill>
                  <a:srgbClr val="C00000"/>
                </a:solidFill>
              </a:rPr>
              <a:t>Okulu bileşenleri </a:t>
            </a:r>
            <a:r>
              <a:rPr lang="en-GB" sz="1400" dirty="0" smtClean="0">
                <a:solidFill>
                  <a:srgbClr val="C00000"/>
                </a:solidFill>
              </a:rPr>
              <a:t>and </a:t>
            </a:r>
            <a:r>
              <a:rPr lang="tr-TR" sz="1400" dirty="0" smtClean="0">
                <a:solidFill>
                  <a:srgbClr val="C00000"/>
                </a:solidFill>
              </a:rPr>
              <a:t>kriterleri ile ilgili detaylı bilgi için</a:t>
            </a:r>
            <a:r>
              <a:rPr lang="en-GB" sz="1400" dirty="0" smtClean="0">
                <a:solidFill>
                  <a:srgbClr val="C00000"/>
                </a:solidFill>
              </a:rPr>
              <a:t>:</a:t>
            </a:r>
            <a:endParaRPr lang="en-GB" sz="1400" dirty="0">
              <a:solidFill>
                <a:srgbClr val="C00000"/>
              </a:solidFill>
            </a:endParaRPr>
          </a:p>
          <a:p>
            <a:pPr algn="ctr"/>
            <a:r>
              <a:rPr lang="en-GB" sz="1400" b="1" dirty="0">
                <a:solidFill>
                  <a:srgbClr val="C00000"/>
                </a:solidFill>
                <a:hlinkClick r:id="rId6"/>
              </a:rPr>
              <a:t>https://</a:t>
            </a:r>
            <a:r>
              <a:rPr lang="en-GB" sz="1400" b="1" dirty="0" smtClean="0">
                <a:solidFill>
                  <a:srgbClr val="C00000"/>
                </a:solidFill>
                <a:hlinkClick r:id="rId6"/>
              </a:rPr>
              <a:t>tinyurl.com/STEM-label-criteria</a:t>
            </a:r>
            <a:endParaRPr lang="en-GB" sz="1400" dirty="0">
              <a:solidFill>
                <a:srgbClr val="C00000"/>
              </a:solidFill>
            </a:endParaRPr>
          </a:p>
        </p:txBody>
      </p:sp>
      <p:sp>
        <p:nvSpPr>
          <p:cNvPr id="32" name="TextBox 31"/>
          <p:cNvSpPr txBox="1"/>
          <p:nvPr/>
        </p:nvSpPr>
        <p:spPr>
          <a:xfrm>
            <a:off x="102770" y="253330"/>
            <a:ext cx="9819322" cy="492443"/>
          </a:xfrm>
          <a:prstGeom prst="rect">
            <a:avLst/>
          </a:prstGeom>
          <a:noFill/>
        </p:spPr>
        <p:txBody>
          <a:bodyPr wrap="square" rtlCol="0">
            <a:spAutoFit/>
          </a:bodyPr>
          <a:lstStyle/>
          <a:p>
            <a:r>
              <a:rPr lang="en-GB" sz="2510" b="1" dirty="0" smtClean="0"/>
              <a:t>STEM </a:t>
            </a:r>
            <a:r>
              <a:rPr lang="tr-TR" sz="2510" b="1" dirty="0" smtClean="0"/>
              <a:t>Okulu</a:t>
            </a:r>
            <a:r>
              <a:rPr lang="en-GB" sz="2510" b="1" dirty="0" smtClean="0"/>
              <a:t> = </a:t>
            </a:r>
            <a:r>
              <a:rPr lang="tr-TR" sz="2510" b="1" dirty="0" smtClean="0"/>
              <a:t>Açık bir </a:t>
            </a:r>
            <a:r>
              <a:rPr lang="en-GB" sz="2510" b="1" dirty="0" smtClean="0"/>
              <a:t>STEM </a:t>
            </a:r>
            <a:r>
              <a:rPr lang="tr-TR" sz="2510" b="1" dirty="0" smtClean="0"/>
              <a:t>S</a:t>
            </a:r>
            <a:r>
              <a:rPr lang="en-GB" sz="2510" b="1" dirty="0" err="1" smtClean="0"/>
              <a:t>trate</a:t>
            </a:r>
            <a:r>
              <a:rPr lang="tr-TR" sz="2510" b="1" dirty="0" err="1" smtClean="0"/>
              <a:t>jisi</a:t>
            </a:r>
            <a:r>
              <a:rPr lang="tr-TR" sz="2510" b="1" dirty="0" smtClean="0"/>
              <a:t> Olan Okul</a:t>
            </a:r>
            <a:endParaRPr lang="en-GB" sz="2510" b="1" dirty="0"/>
          </a:p>
        </p:txBody>
      </p:sp>
    </p:spTree>
    <p:extLst>
      <p:ext uri="{BB962C8B-B14F-4D97-AF65-F5344CB8AC3E}">
        <p14:creationId xmlns:p14="http://schemas.microsoft.com/office/powerpoint/2010/main" val="3449101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a:spLocks noChangeArrowheads="1"/>
          </p:cNvSpPr>
          <p:nvPr/>
        </p:nvSpPr>
        <p:spPr bwMode="auto">
          <a:xfrm>
            <a:off x="2695074" y="4137610"/>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TextBox 35"/>
          <p:cNvSpPr txBox="1"/>
          <p:nvPr/>
        </p:nvSpPr>
        <p:spPr>
          <a:xfrm>
            <a:off x="24323" y="794817"/>
            <a:ext cx="9994319" cy="46166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sz="2400" dirty="0" smtClean="0"/>
              <a:t>Okul Liderliği ve Kültürü</a:t>
            </a:r>
            <a:endParaRPr lang="en-US" sz="2400" dirty="0"/>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9085" y="369510"/>
            <a:ext cx="1624289" cy="1087633"/>
          </a:xfrm>
          <a:prstGeom prst="rect">
            <a:avLst/>
          </a:prstGeom>
        </p:spPr>
      </p:pic>
      <p:sp>
        <p:nvSpPr>
          <p:cNvPr id="32" name="TextBox 31"/>
          <p:cNvSpPr txBox="1"/>
          <p:nvPr/>
        </p:nvSpPr>
        <p:spPr>
          <a:xfrm>
            <a:off x="102770" y="253330"/>
            <a:ext cx="9819322" cy="492443"/>
          </a:xfrm>
          <a:prstGeom prst="rect">
            <a:avLst/>
          </a:prstGeom>
          <a:noFill/>
        </p:spPr>
        <p:txBody>
          <a:bodyPr wrap="square" rtlCol="0">
            <a:spAutoFit/>
          </a:bodyPr>
          <a:lstStyle/>
          <a:p>
            <a:r>
              <a:rPr lang="tr-TR" sz="2510" b="1" dirty="0"/>
              <a:t>STEM Okulu = Açık bir STEM Stratejisi Olan Okul</a:t>
            </a:r>
          </a:p>
        </p:txBody>
      </p:sp>
      <p:sp>
        <p:nvSpPr>
          <p:cNvPr id="2" name="Dikdörtgen 1"/>
          <p:cNvSpPr/>
          <p:nvPr/>
        </p:nvSpPr>
        <p:spPr>
          <a:xfrm>
            <a:off x="440602" y="1660164"/>
            <a:ext cx="9578040" cy="2308324"/>
          </a:xfrm>
          <a:prstGeom prst="rect">
            <a:avLst/>
          </a:prstGeom>
        </p:spPr>
        <p:txBody>
          <a:bodyPr wrap="square">
            <a:spAutoFit/>
          </a:bodyPr>
          <a:lstStyle/>
          <a:p>
            <a:pPr marL="285750" indent="-285750">
              <a:buFont typeface="Arial" panose="020B0604020202020204" pitchFamily="34" charset="0"/>
              <a:buChar char="•"/>
            </a:pPr>
            <a:r>
              <a:rPr lang="tr-TR" dirty="0" smtClean="0"/>
              <a:t>Okulumuz </a:t>
            </a:r>
            <a:r>
              <a:rPr lang="tr-TR" dirty="0"/>
              <a:t>STEM eğitimindeki en son gelişmeleri takip ediyor, planlıyor, yönetiyor ve uyguluyor.</a:t>
            </a:r>
          </a:p>
          <a:p>
            <a:pPr marL="285750" indent="-285750">
              <a:buFont typeface="Arial" panose="020B0604020202020204" pitchFamily="34" charset="0"/>
              <a:buChar char="•"/>
            </a:pPr>
            <a:r>
              <a:rPr lang="tr-TR" dirty="0" smtClean="0"/>
              <a:t>Okulumuzun </a:t>
            </a:r>
            <a:r>
              <a:rPr lang="tr-TR" dirty="0"/>
              <a:t>yönetimi tüm öğretmenlerin fikirlerini dikkate alarak herkesi kapsayıcı bir kültür geliştiriyor. STEM eğitimindeki başarılar ve başarısızlıklar paylaşılıyor.</a:t>
            </a:r>
          </a:p>
          <a:p>
            <a:pPr marL="285750" indent="-285750">
              <a:buFont typeface="Arial" panose="020B0604020202020204" pitchFamily="34" charset="0"/>
              <a:buChar char="•"/>
            </a:pPr>
            <a:r>
              <a:rPr lang="tr-TR" dirty="0" smtClean="0"/>
              <a:t>Okul </a:t>
            </a:r>
            <a:r>
              <a:rPr lang="tr-TR" dirty="0"/>
              <a:t>Yönetimi öğretmenlerin çoğunluğunun katılım sağladığı </a:t>
            </a:r>
            <a:r>
              <a:rPr lang="tr-TR" dirty="0" err="1"/>
              <a:t>disiplinlerarası</a:t>
            </a:r>
            <a:r>
              <a:rPr lang="tr-TR" dirty="0"/>
              <a:t> STEM eğitimine odaklanmaktadır.</a:t>
            </a:r>
          </a:p>
          <a:p>
            <a:pPr marL="285750" indent="-285750">
              <a:buFont typeface="Arial" panose="020B0604020202020204" pitchFamily="34" charset="0"/>
              <a:buChar char="•"/>
            </a:pPr>
            <a:r>
              <a:rPr lang="tr-TR" dirty="0" smtClean="0"/>
              <a:t>Okulumuzun </a:t>
            </a:r>
            <a:r>
              <a:rPr lang="tr-TR" dirty="0"/>
              <a:t>Fen, Teknoloji, Matematik ve diğer öğretmenleri arasında işbirliği ile geniş katılımlı bir STEM eğitimi ekibi vardır.</a:t>
            </a:r>
          </a:p>
          <a:p>
            <a:pPr marL="285750" indent="-285750">
              <a:buFont typeface="Arial" panose="020B0604020202020204" pitchFamily="34" charset="0"/>
              <a:buChar char="•"/>
            </a:pPr>
            <a:r>
              <a:rPr lang="tr-TR" dirty="0" smtClean="0"/>
              <a:t>Okulumuzun </a:t>
            </a:r>
            <a:r>
              <a:rPr lang="tr-TR" dirty="0"/>
              <a:t>stratejik planında </a:t>
            </a:r>
            <a:r>
              <a:rPr lang="tr-TR" dirty="0" err="1"/>
              <a:t>disiplinlerarası</a:t>
            </a:r>
            <a:r>
              <a:rPr lang="tr-TR" dirty="0"/>
              <a:t> STEM eğitimi faaliyetleri açıkça yer almaktadır.</a:t>
            </a:r>
          </a:p>
        </p:txBody>
      </p:sp>
    </p:spTree>
    <p:extLst>
      <p:ext uri="{BB962C8B-B14F-4D97-AF65-F5344CB8AC3E}">
        <p14:creationId xmlns:p14="http://schemas.microsoft.com/office/powerpoint/2010/main" val="3812825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a:spLocks noChangeArrowheads="1"/>
          </p:cNvSpPr>
          <p:nvPr/>
        </p:nvSpPr>
        <p:spPr bwMode="auto">
          <a:xfrm>
            <a:off x="2695074" y="4137610"/>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TextBox 35"/>
          <p:cNvSpPr txBox="1"/>
          <p:nvPr/>
        </p:nvSpPr>
        <p:spPr>
          <a:xfrm>
            <a:off x="24323" y="794817"/>
            <a:ext cx="9994319" cy="46166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sz="2400" dirty="0"/>
              <a:t>Okul Liderliği ve Kültürü</a:t>
            </a: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9085" y="369510"/>
            <a:ext cx="1624289" cy="1087633"/>
          </a:xfrm>
          <a:prstGeom prst="rect">
            <a:avLst/>
          </a:prstGeom>
        </p:spPr>
      </p:pic>
      <p:sp>
        <p:nvSpPr>
          <p:cNvPr id="32" name="TextBox 31"/>
          <p:cNvSpPr txBox="1"/>
          <p:nvPr/>
        </p:nvSpPr>
        <p:spPr>
          <a:xfrm>
            <a:off x="102770" y="253330"/>
            <a:ext cx="9819322" cy="492443"/>
          </a:xfrm>
          <a:prstGeom prst="rect">
            <a:avLst/>
          </a:prstGeom>
          <a:noFill/>
        </p:spPr>
        <p:txBody>
          <a:bodyPr wrap="square" rtlCol="0">
            <a:spAutoFit/>
          </a:bodyPr>
          <a:lstStyle/>
          <a:p>
            <a:r>
              <a:rPr lang="tr-TR" sz="2510" b="1" dirty="0"/>
              <a:t>STEM Okulu = Açık bir STEM Stratejisi Olan Okul</a:t>
            </a:r>
          </a:p>
        </p:txBody>
      </p:sp>
      <p:sp>
        <p:nvSpPr>
          <p:cNvPr id="2" name="Dikdörtgen 1"/>
          <p:cNvSpPr/>
          <p:nvPr/>
        </p:nvSpPr>
        <p:spPr>
          <a:xfrm>
            <a:off x="485869" y="1806202"/>
            <a:ext cx="9532773" cy="2585323"/>
          </a:xfrm>
          <a:prstGeom prst="rect">
            <a:avLst/>
          </a:prstGeom>
        </p:spPr>
        <p:txBody>
          <a:bodyPr wrap="square">
            <a:spAutoFit/>
          </a:bodyPr>
          <a:lstStyle/>
          <a:p>
            <a:pPr marL="285750" indent="-285750">
              <a:buFont typeface="Arial" panose="020B0604020202020204" pitchFamily="34" charset="0"/>
              <a:buChar char="•"/>
            </a:pPr>
            <a:r>
              <a:rPr lang="tr-TR" dirty="0" smtClean="0"/>
              <a:t>Okulumuzun </a:t>
            </a:r>
            <a:r>
              <a:rPr lang="tr-TR" dirty="0"/>
              <a:t>yönetim ekibi, STEM eğitimi ders etkinlikleri ve projelerini geliştirmeleri için personel arasında en üst düzeyde işbirliğini teşvik ediyor.</a:t>
            </a:r>
          </a:p>
          <a:p>
            <a:pPr marL="285750" indent="-285750">
              <a:buFont typeface="Arial" panose="020B0604020202020204" pitchFamily="34" charset="0"/>
              <a:buChar char="•"/>
            </a:pPr>
            <a:r>
              <a:rPr lang="tr-TR" dirty="0" smtClean="0"/>
              <a:t>Okul </a:t>
            </a:r>
            <a:r>
              <a:rPr lang="tr-TR" dirty="0"/>
              <a:t>yönetimi, diğer okulların ve ülkelerin dahil olduğu STEM eğitimi projelerinin okulumuzda gerçekleştirilmesini teşvik etmektedir.</a:t>
            </a:r>
          </a:p>
          <a:p>
            <a:pPr marL="285750" indent="-285750">
              <a:buFont typeface="Arial" panose="020B0604020202020204" pitchFamily="34" charset="0"/>
              <a:buChar char="•"/>
            </a:pPr>
            <a:r>
              <a:rPr lang="tr-TR" dirty="0"/>
              <a:t>STEM faaliyetlerinin ve projelerinin finanse edilmesi okulumuzun bütçesinin önceliğidir.</a:t>
            </a:r>
          </a:p>
          <a:p>
            <a:pPr marL="285750" indent="-285750">
              <a:buFont typeface="Arial" panose="020B0604020202020204" pitchFamily="34" charset="0"/>
              <a:buChar char="•"/>
            </a:pPr>
            <a:r>
              <a:rPr lang="tr-TR" dirty="0" smtClean="0"/>
              <a:t>Okulda </a:t>
            </a:r>
            <a:r>
              <a:rPr lang="tr-TR" dirty="0"/>
              <a:t>STEM eğitimi ile ilgili kararlar okul yönetimi ve öğretmenlerin geniş katılımıyla işbirlikçi bir ortamda alınmaktadır.</a:t>
            </a:r>
          </a:p>
          <a:p>
            <a:pPr marL="285750" indent="-285750">
              <a:buFont typeface="Arial" panose="020B0604020202020204" pitchFamily="34" charset="0"/>
              <a:buChar char="•"/>
            </a:pPr>
            <a:r>
              <a:rPr lang="tr-TR" dirty="0" smtClean="0"/>
              <a:t>Okulumuz </a:t>
            </a:r>
            <a:r>
              <a:rPr lang="tr-TR" dirty="0"/>
              <a:t>yönetimi, tüm okul personelini ve paydaşlarını içeren bir STEM eğitimi ekosistemini oluşturmaya ve geliştirmeye çalışmaktadır.</a:t>
            </a:r>
          </a:p>
        </p:txBody>
      </p:sp>
    </p:spTree>
    <p:extLst>
      <p:ext uri="{BB962C8B-B14F-4D97-AF65-F5344CB8AC3E}">
        <p14:creationId xmlns:p14="http://schemas.microsoft.com/office/powerpoint/2010/main" val="1562108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a:spLocks noChangeArrowheads="1"/>
          </p:cNvSpPr>
          <p:nvPr/>
        </p:nvSpPr>
        <p:spPr bwMode="auto">
          <a:xfrm>
            <a:off x="2695074" y="4137610"/>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TextBox 35"/>
          <p:cNvSpPr txBox="1"/>
          <p:nvPr/>
        </p:nvSpPr>
        <p:spPr>
          <a:xfrm>
            <a:off x="24323" y="794817"/>
            <a:ext cx="9994319" cy="46166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sz="2400" dirty="0" smtClean="0"/>
              <a:t>Paydaşlarla İşbirliği</a:t>
            </a:r>
            <a:endParaRPr lang="en-US" sz="2400" dirty="0"/>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9085" y="369510"/>
            <a:ext cx="1624289" cy="1087633"/>
          </a:xfrm>
          <a:prstGeom prst="rect">
            <a:avLst/>
          </a:prstGeom>
        </p:spPr>
      </p:pic>
      <p:sp>
        <p:nvSpPr>
          <p:cNvPr id="32" name="TextBox 31"/>
          <p:cNvSpPr txBox="1"/>
          <p:nvPr/>
        </p:nvSpPr>
        <p:spPr>
          <a:xfrm>
            <a:off x="102770" y="253330"/>
            <a:ext cx="9819322" cy="492443"/>
          </a:xfrm>
          <a:prstGeom prst="rect">
            <a:avLst/>
          </a:prstGeom>
          <a:noFill/>
        </p:spPr>
        <p:txBody>
          <a:bodyPr wrap="square" rtlCol="0">
            <a:spAutoFit/>
          </a:bodyPr>
          <a:lstStyle/>
          <a:p>
            <a:r>
              <a:rPr lang="tr-TR" sz="2510" b="1" dirty="0"/>
              <a:t>STEM Okulu = Açık bir STEM Stratejisi Olan Okul</a:t>
            </a:r>
          </a:p>
        </p:txBody>
      </p:sp>
      <p:sp>
        <p:nvSpPr>
          <p:cNvPr id="2" name="Dikdörtgen 1"/>
          <p:cNvSpPr/>
          <p:nvPr/>
        </p:nvSpPr>
        <p:spPr>
          <a:xfrm>
            <a:off x="522083" y="1806202"/>
            <a:ext cx="9496559" cy="2585323"/>
          </a:xfrm>
          <a:prstGeom prst="rect">
            <a:avLst/>
          </a:prstGeom>
        </p:spPr>
        <p:txBody>
          <a:bodyPr wrap="square">
            <a:spAutoFit/>
          </a:bodyPr>
          <a:lstStyle/>
          <a:p>
            <a:pPr marL="285750" indent="-285750">
              <a:buFont typeface="Arial" panose="020B0604020202020204" pitchFamily="34" charset="0"/>
              <a:buChar char="•"/>
            </a:pPr>
            <a:r>
              <a:rPr lang="tr-TR" dirty="0" smtClean="0"/>
              <a:t>Okulumuzda </a:t>
            </a:r>
            <a:r>
              <a:rPr lang="tr-TR" dirty="0"/>
              <a:t>STEM eğitimi için okul dışı ortaklarla anlaşmalar yapılarak işbirliği ortamı oluşturulur.</a:t>
            </a:r>
          </a:p>
          <a:p>
            <a:pPr marL="285750" indent="-285750">
              <a:buFont typeface="Arial" panose="020B0604020202020204" pitchFamily="34" charset="0"/>
              <a:buChar char="•"/>
            </a:pPr>
            <a:r>
              <a:rPr lang="tr-TR" dirty="0" smtClean="0"/>
              <a:t>Okulumuz </a:t>
            </a:r>
            <a:r>
              <a:rPr lang="tr-TR" dirty="0"/>
              <a:t>öğretmenleri ve öğrencileri kendilerine en yakın üniversitenin laboratuvarlarını ve kütüphanelerini kullanır.</a:t>
            </a:r>
          </a:p>
          <a:p>
            <a:pPr marL="285750" indent="-285750">
              <a:buFont typeface="Arial" panose="020B0604020202020204" pitchFamily="34" charset="0"/>
              <a:buChar char="•"/>
            </a:pPr>
            <a:r>
              <a:rPr lang="tr-TR" dirty="0" smtClean="0"/>
              <a:t>Okulumuzun </a:t>
            </a:r>
            <a:r>
              <a:rPr lang="tr-TR" dirty="0"/>
              <a:t>sanal fen laboratuvarlarına ve STEM eğitimi sanal platformlarına internet üzerinden erişimi vardır.</a:t>
            </a:r>
          </a:p>
          <a:p>
            <a:pPr marL="285750" indent="-285750">
              <a:buFont typeface="Arial" panose="020B0604020202020204" pitchFamily="34" charset="0"/>
              <a:buChar char="•"/>
            </a:pPr>
            <a:r>
              <a:rPr lang="tr-TR" dirty="0" smtClean="0"/>
              <a:t>STEM </a:t>
            </a:r>
            <a:r>
              <a:rPr lang="tr-TR" dirty="0"/>
              <a:t>alanları mesleklerini yapan öğrenci velileri, eski öğrenciler ve diğer uzmanlar okulumuzun etkinliklerinde STEM mesleklerini öğrencilere anlatırlar.</a:t>
            </a:r>
          </a:p>
          <a:p>
            <a:pPr marL="285750" indent="-285750">
              <a:buFont typeface="Arial" panose="020B0604020202020204" pitchFamily="34" charset="0"/>
              <a:buChar char="•"/>
            </a:pPr>
            <a:r>
              <a:rPr lang="tr-TR" dirty="0" smtClean="0"/>
              <a:t>Okulumuz </a:t>
            </a:r>
            <a:r>
              <a:rPr lang="tr-TR" dirty="0"/>
              <a:t>öğretmenleri ve öğrencileri, diğer okullarla birlikte ortaklaşa Bilim Fuarlarına katılmaktadır.</a:t>
            </a:r>
          </a:p>
        </p:txBody>
      </p:sp>
    </p:spTree>
    <p:extLst>
      <p:ext uri="{BB962C8B-B14F-4D97-AF65-F5344CB8AC3E}">
        <p14:creationId xmlns:p14="http://schemas.microsoft.com/office/powerpoint/2010/main" val="4214106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a:spLocks noChangeArrowheads="1"/>
          </p:cNvSpPr>
          <p:nvPr/>
        </p:nvSpPr>
        <p:spPr bwMode="auto">
          <a:xfrm>
            <a:off x="2695074" y="4137610"/>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TextBox 35"/>
          <p:cNvSpPr txBox="1"/>
          <p:nvPr/>
        </p:nvSpPr>
        <p:spPr>
          <a:xfrm>
            <a:off x="24323" y="794817"/>
            <a:ext cx="9994319" cy="46166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sz="2400" dirty="0"/>
              <a:t>Paydaşlarla İşbirliği</a:t>
            </a: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9085" y="369510"/>
            <a:ext cx="1624289" cy="1087633"/>
          </a:xfrm>
          <a:prstGeom prst="rect">
            <a:avLst/>
          </a:prstGeom>
        </p:spPr>
      </p:pic>
      <p:sp>
        <p:nvSpPr>
          <p:cNvPr id="32" name="TextBox 31"/>
          <p:cNvSpPr txBox="1"/>
          <p:nvPr/>
        </p:nvSpPr>
        <p:spPr>
          <a:xfrm>
            <a:off x="102770" y="253330"/>
            <a:ext cx="9819322" cy="492443"/>
          </a:xfrm>
          <a:prstGeom prst="rect">
            <a:avLst/>
          </a:prstGeom>
          <a:noFill/>
        </p:spPr>
        <p:txBody>
          <a:bodyPr wrap="square" rtlCol="0">
            <a:spAutoFit/>
          </a:bodyPr>
          <a:lstStyle/>
          <a:p>
            <a:r>
              <a:rPr lang="tr-TR" sz="2510" b="1" dirty="0"/>
              <a:t>STEM Okulu = Açık bir STEM Stratejisi Olan Okul</a:t>
            </a:r>
          </a:p>
        </p:txBody>
      </p:sp>
      <p:sp>
        <p:nvSpPr>
          <p:cNvPr id="2" name="Dikdörtgen 1"/>
          <p:cNvSpPr/>
          <p:nvPr/>
        </p:nvSpPr>
        <p:spPr>
          <a:xfrm>
            <a:off x="458708" y="1672876"/>
            <a:ext cx="9559933" cy="2862322"/>
          </a:xfrm>
          <a:prstGeom prst="rect">
            <a:avLst/>
          </a:prstGeom>
        </p:spPr>
        <p:txBody>
          <a:bodyPr wrap="square">
            <a:spAutoFit/>
          </a:bodyPr>
          <a:lstStyle/>
          <a:p>
            <a:pPr marL="285750" indent="-285750">
              <a:buFont typeface="Arial" panose="020B0604020202020204" pitchFamily="34" charset="0"/>
              <a:buChar char="•"/>
            </a:pPr>
            <a:r>
              <a:rPr lang="tr-TR" dirty="0" smtClean="0"/>
              <a:t>Okulumuz </a:t>
            </a:r>
            <a:r>
              <a:rPr lang="tr-TR" dirty="0"/>
              <a:t>öğretmenleri ve öğrencileri, üniversiteler veya araştırma merkezleri ile birlikte ortaklaşa araştırma projelerine katılmaktadır.</a:t>
            </a:r>
          </a:p>
          <a:p>
            <a:pPr marL="285750" indent="-285750">
              <a:buFont typeface="Arial" panose="020B0604020202020204" pitchFamily="34" charset="0"/>
              <a:buChar char="•"/>
            </a:pPr>
            <a:r>
              <a:rPr lang="tr-TR" dirty="0" smtClean="0"/>
              <a:t>Okulumuz</a:t>
            </a:r>
            <a:r>
              <a:rPr lang="tr-TR" dirty="0"/>
              <a:t>, endüstri kuruluşlarıyla işbirliği yaparak öğretmen ve öğrencilere STEM meslekleriyle ilgili gerçek ortamlarında bilgi sağlamayı amaçlayan öğrenme etkinlikleri düzenler.</a:t>
            </a:r>
          </a:p>
          <a:p>
            <a:pPr marL="285750" indent="-285750">
              <a:buFont typeface="Arial" panose="020B0604020202020204" pitchFamily="34" charset="0"/>
              <a:buChar char="•"/>
            </a:pPr>
            <a:r>
              <a:rPr lang="tr-TR" dirty="0" smtClean="0"/>
              <a:t>Okulumuz </a:t>
            </a:r>
            <a:r>
              <a:rPr lang="tr-TR" dirty="0"/>
              <a:t>STEM eğitimi için okul dışında öğrenme etkinlikleri (bilim müzelerinde, endüstride, STEM merkezlerinde vb.) gerçekleştirmektedir.</a:t>
            </a:r>
          </a:p>
          <a:p>
            <a:pPr marL="285750" indent="-285750">
              <a:buFont typeface="Arial" panose="020B0604020202020204" pitchFamily="34" charset="0"/>
              <a:buChar char="•"/>
            </a:pPr>
            <a:r>
              <a:rPr lang="tr-TR" dirty="0" smtClean="0"/>
              <a:t>Okulumuz</a:t>
            </a:r>
            <a:r>
              <a:rPr lang="tr-TR" dirty="0"/>
              <a:t>, yerel topluluklarla ve ailelerle ortaklıklar kurar ve onları STEM faaliyetleri etkinliklerine dahil eder.</a:t>
            </a:r>
          </a:p>
          <a:p>
            <a:pPr marL="285750" indent="-285750">
              <a:buFont typeface="Arial" panose="020B0604020202020204" pitchFamily="34" charset="0"/>
              <a:buChar char="•"/>
            </a:pPr>
            <a:r>
              <a:rPr lang="tr-TR" dirty="0" smtClean="0"/>
              <a:t>Okulumuz </a:t>
            </a:r>
            <a:r>
              <a:rPr lang="tr-TR" dirty="0"/>
              <a:t>STEM Eğitimi için dış paydaşlarla sürdürülebilir, gerçekçi ve sürekli biçimde işbirliği yapar.</a:t>
            </a:r>
          </a:p>
        </p:txBody>
      </p:sp>
    </p:spTree>
    <p:extLst>
      <p:ext uri="{BB962C8B-B14F-4D97-AF65-F5344CB8AC3E}">
        <p14:creationId xmlns:p14="http://schemas.microsoft.com/office/powerpoint/2010/main" val="702718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a:spLocks noChangeArrowheads="1"/>
          </p:cNvSpPr>
          <p:nvPr/>
        </p:nvSpPr>
        <p:spPr bwMode="auto">
          <a:xfrm>
            <a:off x="2695074" y="4137610"/>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TextBox 35"/>
          <p:cNvSpPr txBox="1"/>
          <p:nvPr/>
        </p:nvSpPr>
        <p:spPr>
          <a:xfrm>
            <a:off x="24323" y="794817"/>
            <a:ext cx="9994319" cy="46166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sz="2400" dirty="0" smtClean="0"/>
              <a:t>Okul Altyapısı</a:t>
            </a:r>
            <a:endParaRPr lang="en-US" sz="2400" dirty="0"/>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9085" y="369510"/>
            <a:ext cx="1624289" cy="1087633"/>
          </a:xfrm>
          <a:prstGeom prst="rect">
            <a:avLst/>
          </a:prstGeom>
        </p:spPr>
      </p:pic>
      <p:sp>
        <p:nvSpPr>
          <p:cNvPr id="32" name="TextBox 31"/>
          <p:cNvSpPr txBox="1"/>
          <p:nvPr/>
        </p:nvSpPr>
        <p:spPr>
          <a:xfrm>
            <a:off x="102770" y="253330"/>
            <a:ext cx="9819322" cy="492443"/>
          </a:xfrm>
          <a:prstGeom prst="rect">
            <a:avLst/>
          </a:prstGeom>
          <a:noFill/>
        </p:spPr>
        <p:txBody>
          <a:bodyPr wrap="square" rtlCol="0">
            <a:spAutoFit/>
          </a:bodyPr>
          <a:lstStyle/>
          <a:p>
            <a:r>
              <a:rPr lang="tr-TR" sz="2510" b="1" dirty="0"/>
              <a:t>STEM Okulu = Açık bir STEM Stratejisi Olan Okul</a:t>
            </a:r>
          </a:p>
        </p:txBody>
      </p:sp>
      <p:sp>
        <p:nvSpPr>
          <p:cNvPr id="2" name="Dikdörtgen 1"/>
          <p:cNvSpPr/>
          <p:nvPr/>
        </p:nvSpPr>
        <p:spPr>
          <a:xfrm>
            <a:off x="570389" y="1665373"/>
            <a:ext cx="9448253" cy="2585323"/>
          </a:xfrm>
          <a:prstGeom prst="rect">
            <a:avLst/>
          </a:prstGeom>
        </p:spPr>
        <p:txBody>
          <a:bodyPr wrap="square">
            <a:spAutoFit/>
          </a:bodyPr>
          <a:lstStyle/>
          <a:p>
            <a:pPr marL="285750" indent="-285750">
              <a:buFont typeface="Arial" panose="020B0604020202020204" pitchFamily="34" charset="0"/>
              <a:buChar char="•"/>
            </a:pPr>
            <a:r>
              <a:rPr lang="tr-TR" dirty="0" smtClean="0"/>
              <a:t>Okulumuz </a:t>
            </a:r>
            <a:r>
              <a:rPr lang="tr-TR" dirty="0"/>
              <a:t>STEM laboratuvarlarında İnternete bağlı bilgisayarlar, sensörlü veri kaydediciler, tabletler gibi cihazlar kullanılmaktadır.</a:t>
            </a:r>
          </a:p>
          <a:p>
            <a:pPr marL="285750" indent="-285750">
              <a:buFont typeface="Arial" panose="020B0604020202020204" pitchFamily="34" charset="0"/>
              <a:buChar char="•"/>
            </a:pPr>
            <a:r>
              <a:rPr lang="tr-TR" dirty="0" smtClean="0"/>
              <a:t>Okulumuzda </a:t>
            </a:r>
            <a:r>
              <a:rPr lang="tr-TR" dirty="0"/>
              <a:t>güvenli bir İnternet bağlantısı kullanılıyor.</a:t>
            </a:r>
          </a:p>
          <a:p>
            <a:pPr marL="285750" indent="-285750">
              <a:buFont typeface="Arial" panose="020B0604020202020204" pitchFamily="34" charset="0"/>
              <a:buChar char="•"/>
            </a:pPr>
            <a:r>
              <a:rPr lang="tr-TR" dirty="0" smtClean="0"/>
              <a:t>Okulumuz</a:t>
            </a:r>
            <a:r>
              <a:rPr lang="tr-TR" dirty="0"/>
              <a:t>, dijital öğretim kaynaklarına sahip bir kaynak deposuna sahiptir ve bunları kullanmaktadır.</a:t>
            </a:r>
          </a:p>
          <a:p>
            <a:pPr marL="285750" indent="-285750">
              <a:buFont typeface="Arial" panose="020B0604020202020204" pitchFamily="34" charset="0"/>
              <a:buChar char="•"/>
            </a:pPr>
            <a:r>
              <a:rPr lang="tr-TR" dirty="0" smtClean="0"/>
              <a:t>Okulumuzun </a:t>
            </a:r>
            <a:r>
              <a:rPr lang="tr-TR" dirty="0"/>
              <a:t>STEM etkinlikleri için özel alanları vardır. Örneğin: STEM Laboratuvarı, FAB Laboratuvarı, Robotik Laboratuvarı, Sanal Gerçeklik Laboratuvarı, 3D yazıcılar, Maker alanı, vb.</a:t>
            </a:r>
          </a:p>
          <a:p>
            <a:pPr marL="285750" indent="-285750">
              <a:buFont typeface="Arial" panose="020B0604020202020204" pitchFamily="34" charset="0"/>
              <a:buChar char="•"/>
            </a:pPr>
            <a:r>
              <a:rPr lang="tr-TR" dirty="0" smtClean="0"/>
              <a:t>Okulumuzun </a:t>
            </a:r>
            <a:r>
              <a:rPr lang="tr-TR" dirty="0"/>
              <a:t>öğretmenlerin STEM ders etkinlikleri ve projeleri için kullanıma hazır yüksek kaliteli öğretim materyalleri ve kaynakları vardır.</a:t>
            </a:r>
          </a:p>
        </p:txBody>
      </p:sp>
    </p:spTree>
    <p:extLst>
      <p:ext uri="{BB962C8B-B14F-4D97-AF65-F5344CB8AC3E}">
        <p14:creationId xmlns:p14="http://schemas.microsoft.com/office/powerpoint/2010/main" val="1778551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a:spLocks noChangeArrowheads="1"/>
          </p:cNvSpPr>
          <p:nvPr/>
        </p:nvSpPr>
        <p:spPr bwMode="auto">
          <a:xfrm>
            <a:off x="2695074" y="4137610"/>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TextBox 35"/>
          <p:cNvSpPr txBox="1"/>
          <p:nvPr/>
        </p:nvSpPr>
        <p:spPr>
          <a:xfrm>
            <a:off x="24323" y="794817"/>
            <a:ext cx="9994319" cy="46166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sz="2400" dirty="0"/>
              <a:t>Okul Altyapısı</a:t>
            </a: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9085" y="369510"/>
            <a:ext cx="1624289" cy="1087633"/>
          </a:xfrm>
          <a:prstGeom prst="rect">
            <a:avLst/>
          </a:prstGeom>
        </p:spPr>
      </p:pic>
      <p:sp>
        <p:nvSpPr>
          <p:cNvPr id="32" name="TextBox 31"/>
          <p:cNvSpPr txBox="1"/>
          <p:nvPr/>
        </p:nvSpPr>
        <p:spPr>
          <a:xfrm>
            <a:off x="102770" y="253330"/>
            <a:ext cx="9819322" cy="492443"/>
          </a:xfrm>
          <a:prstGeom prst="rect">
            <a:avLst/>
          </a:prstGeom>
          <a:noFill/>
        </p:spPr>
        <p:txBody>
          <a:bodyPr wrap="square" rtlCol="0">
            <a:spAutoFit/>
          </a:bodyPr>
          <a:lstStyle/>
          <a:p>
            <a:r>
              <a:rPr lang="tr-TR" sz="2510" b="1" dirty="0"/>
              <a:t>STEM Okulu = Açık bir STEM Stratejisi Olan Okul</a:t>
            </a:r>
          </a:p>
        </p:txBody>
      </p:sp>
      <p:sp>
        <p:nvSpPr>
          <p:cNvPr id="2" name="Dikdörtgen 1"/>
          <p:cNvSpPr/>
          <p:nvPr/>
        </p:nvSpPr>
        <p:spPr>
          <a:xfrm>
            <a:off x="497960" y="1706391"/>
            <a:ext cx="9520682" cy="2862322"/>
          </a:xfrm>
          <a:prstGeom prst="rect">
            <a:avLst/>
          </a:prstGeom>
        </p:spPr>
        <p:txBody>
          <a:bodyPr wrap="square">
            <a:spAutoFit/>
          </a:bodyPr>
          <a:lstStyle/>
          <a:p>
            <a:pPr marL="285750" indent="-285750">
              <a:buFont typeface="Arial" panose="020B0604020202020204" pitchFamily="34" charset="0"/>
              <a:buChar char="•"/>
            </a:pPr>
            <a:r>
              <a:rPr lang="tr-TR" dirty="0" smtClean="0"/>
              <a:t>Okulumuz </a:t>
            </a:r>
            <a:r>
              <a:rPr lang="tr-TR" dirty="0"/>
              <a:t>öğretmenleri STEM eğitimiyle ilgili eğitim materyallerini, öğrenme ve öğretme kaynaklarını işbirliği içinde sürekli oluşturur, geliştirir ve yeniler.</a:t>
            </a:r>
          </a:p>
          <a:p>
            <a:pPr marL="285750" indent="-285750">
              <a:buFont typeface="Arial" panose="020B0604020202020204" pitchFamily="34" charset="0"/>
              <a:buChar char="•"/>
            </a:pPr>
            <a:r>
              <a:rPr lang="tr-TR" dirty="0" smtClean="0"/>
              <a:t>Okulumuz </a:t>
            </a:r>
            <a:r>
              <a:rPr lang="tr-TR" dirty="0"/>
              <a:t>elindeki mevcut tüm araçları kullanarak öğrencilere yönelik sürdürülebilir ve nesnel STEM eğitimini sürekli biçimde uygular.</a:t>
            </a:r>
          </a:p>
          <a:p>
            <a:pPr marL="285750" indent="-285750">
              <a:buFont typeface="Arial" panose="020B0604020202020204" pitchFamily="34" charset="0"/>
              <a:buChar char="•"/>
            </a:pPr>
            <a:r>
              <a:rPr lang="tr-TR" dirty="0" smtClean="0"/>
              <a:t>Okulumuz</a:t>
            </a:r>
            <a:r>
              <a:rPr lang="tr-TR" dirty="0"/>
              <a:t>, öğrencilerin üretmesi ve yeni ürünler oluşturması için gerekli materyallere sahiptir ve bunları STEM eğitiminde kullanır.</a:t>
            </a:r>
          </a:p>
          <a:p>
            <a:pPr marL="285750" indent="-285750">
              <a:buFont typeface="Arial" panose="020B0604020202020204" pitchFamily="34" charset="0"/>
              <a:buChar char="•"/>
            </a:pPr>
            <a:r>
              <a:rPr lang="tr-TR" dirty="0" smtClean="0"/>
              <a:t>Okulumuz</a:t>
            </a:r>
            <a:r>
              <a:rPr lang="tr-TR" dirty="0"/>
              <a:t>, STEM eğitiminde kullanılan ekipmanın teknik bakımına ihtiyaç duyulduğunda ilgili teknik personele iletişime geçmektedir. </a:t>
            </a:r>
          </a:p>
          <a:p>
            <a:pPr marL="285750" indent="-285750">
              <a:buFont typeface="Arial" panose="020B0604020202020204" pitchFamily="34" charset="0"/>
              <a:buChar char="•"/>
            </a:pPr>
            <a:r>
              <a:rPr lang="tr-TR" dirty="0" smtClean="0"/>
              <a:t>Okulumuz</a:t>
            </a:r>
            <a:r>
              <a:rPr lang="tr-TR" dirty="0"/>
              <a:t>, STEM eğitiminde kullanılan araç gereçlerinin kalitesini korur ve amacına uygun ve güvenli kullanımını sağlar.</a:t>
            </a:r>
          </a:p>
        </p:txBody>
      </p:sp>
    </p:spTree>
    <p:extLst>
      <p:ext uri="{BB962C8B-B14F-4D97-AF65-F5344CB8AC3E}">
        <p14:creationId xmlns:p14="http://schemas.microsoft.com/office/powerpoint/2010/main" val="1291126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a:spLocks noChangeArrowheads="1"/>
          </p:cNvSpPr>
          <p:nvPr/>
        </p:nvSpPr>
        <p:spPr bwMode="auto">
          <a:xfrm>
            <a:off x="2695074" y="4137610"/>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TextBox 35"/>
          <p:cNvSpPr txBox="1"/>
          <p:nvPr/>
        </p:nvSpPr>
        <p:spPr>
          <a:xfrm>
            <a:off x="24323" y="794817"/>
            <a:ext cx="9994319" cy="46166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sz="2400" dirty="0" smtClean="0"/>
              <a:t>Öğretim Yöntemi</a:t>
            </a:r>
            <a:endParaRPr lang="en-US" sz="2400" dirty="0"/>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9085" y="369510"/>
            <a:ext cx="1624289" cy="1087633"/>
          </a:xfrm>
          <a:prstGeom prst="rect">
            <a:avLst/>
          </a:prstGeom>
        </p:spPr>
      </p:pic>
      <p:sp>
        <p:nvSpPr>
          <p:cNvPr id="32" name="TextBox 31"/>
          <p:cNvSpPr txBox="1"/>
          <p:nvPr/>
        </p:nvSpPr>
        <p:spPr>
          <a:xfrm>
            <a:off x="102770" y="253330"/>
            <a:ext cx="9819322" cy="492443"/>
          </a:xfrm>
          <a:prstGeom prst="rect">
            <a:avLst/>
          </a:prstGeom>
          <a:noFill/>
        </p:spPr>
        <p:txBody>
          <a:bodyPr wrap="square" rtlCol="0">
            <a:spAutoFit/>
          </a:bodyPr>
          <a:lstStyle/>
          <a:p>
            <a:r>
              <a:rPr lang="tr-TR" sz="2510" b="1" dirty="0"/>
              <a:t>STEM Okulu = Açık bir STEM Stratejisi Olan Okul</a:t>
            </a:r>
          </a:p>
        </p:txBody>
      </p:sp>
      <p:sp>
        <p:nvSpPr>
          <p:cNvPr id="2" name="Dikdörtgen 1"/>
          <p:cNvSpPr/>
          <p:nvPr/>
        </p:nvSpPr>
        <p:spPr>
          <a:xfrm>
            <a:off x="730312" y="1657281"/>
            <a:ext cx="9288329" cy="2585323"/>
          </a:xfrm>
          <a:prstGeom prst="rect">
            <a:avLst/>
          </a:prstGeom>
        </p:spPr>
        <p:txBody>
          <a:bodyPr wrap="square">
            <a:spAutoFit/>
          </a:bodyPr>
          <a:lstStyle/>
          <a:p>
            <a:pPr marL="342900" indent="-342900">
              <a:buFont typeface="Arial" panose="020B0604020202020204" pitchFamily="34" charset="0"/>
              <a:buChar char="•"/>
            </a:pPr>
            <a:r>
              <a:rPr lang="en-GB" dirty="0" err="1" smtClean="0">
                <a:solidFill>
                  <a:srgbClr val="000000"/>
                </a:solidFill>
                <a:latin typeface="Calibri" panose="020F0502020204030204" pitchFamily="34" charset="0"/>
                <a:ea typeface="Times New Roman" panose="02020603050405020304" pitchFamily="18" charset="0"/>
              </a:rPr>
              <a:t>Okulumuzda</a:t>
            </a:r>
            <a:r>
              <a:rPr lang="en-GB" dirty="0" smtClean="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projeye</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dayalı</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ve</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sorgulamaya</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dayalı</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etkinlikleri</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içeren</a:t>
            </a:r>
            <a:r>
              <a:rPr lang="en-GB" dirty="0">
                <a:solidFill>
                  <a:srgbClr val="000000"/>
                </a:solidFill>
                <a:latin typeface="Calibri" panose="020F0502020204030204" pitchFamily="34" charset="0"/>
                <a:ea typeface="Times New Roman" panose="02020603050405020304" pitchFamily="18" charset="0"/>
              </a:rPr>
              <a:t>  STEM </a:t>
            </a:r>
            <a:r>
              <a:rPr lang="en-GB" dirty="0" err="1">
                <a:solidFill>
                  <a:srgbClr val="000000"/>
                </a:solidFill>
                <a:latin typeface="Calibri" panose="020F0502020204030204" pitchFamily="34" charset="0"/>
                <a:ea typeface="Times New Roman" panose="02020603050405020304" pitchFamily="18" charset="0"/>
              </a:rPr>
              <a:t>dersleri</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farklı</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sınıf</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seviyelerinde</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öğretiliyor</a:t>
            </a:r>
            <a:r>
              <a:rPr lang="en-GB" dirty="0" smtClean="0">
                <a:solidFill>
                  <a:srgbClr val="000000"/>
                </a:solidFill>
                <a:latin typeface="Calibri" panose="020F0502020204030204" pitchFamily="34" charset="0"/>
                <a:ea typeface="Times New Roman" panose="02020603050405020304" pitchFamily="18" charset="0"/>
              </a:rPr>
              <a:t>.</a:t>
            </a:r>
            <a:endParaRPr lang="tr-TR" dirty="0" smtClean="0">
              <a:solidFill>
                <a:srgbClr val="000000"/>
              </a:solidFill>
              <a:latin typeface="Calibri" panose="020F0502020204030204" pitchFamily="34" charset="0"/>
              <a:ea typeface="Times New Roman" panose="02020603050405020304" pitchFamily="18" charset="0"/>
            </a:endParaRPr>
          </a:p>
          <a:p>
            <a:pPr marL="342900" indent="-342900">
              <a:buFont typeface="Arial" panose="020B0604020202020204" pitchFamily="34" charset="0"/>
              <a:buChar char="•"/>
            </a:pPr>
            <a:r>
              <a:rPr lang="tr-TR" dirty="0"/>
              <a:t>Öğrencilerin öğrenme ihtiyaçlarını ve ilgi alanlarını belirlemek için öğretmenler arasında </a:t>
            </a:r>
            <a:r>
              <a:rPr lang="tr-TR" dirty="0" err="1"/>
              <a:t>disiplinlerarası</a:t>
            </a:r>
            <a:r>
              <a:rPr lang="tr-TR" dirty="0"/>
              <a:t> bir işbirliği vardır</a:t>
            </a:r>
            <a:r>
              <a:rPr lang="tr-TR" dirty="0" smtClean="0"/>
              <a:t>.</a:t>
            </a:r>
          </a:p>
          <a:p>
            <a:pPr marL="342900" indent="-342900">
              <a:buFont typeface="Arial" panose="020B0604020202020204" pitchFamily="34" charset="0"/>
              <a:buChar char="•"/>
            </a:pPr>
            <a:r>
              <a:rPr lang="tr-TR" dirty="0"/>
              <a:t>Açık hedefleri ve sonuçları belli olan organize ve planlı projeye dayalı öğrenme etkinlikleri STEM derslerinin içinde yer alıyor</a:t>
            </a:r>
            <a:r>
              <a:rPr lang="tr-TR" dirty="0" smtClean="0"/>
              <a:t>.</a:t>
            </a:r>
          </a:p>
          <a:p>
            <a:pPr marL="342900" indent="-342900">
              <a:buFont typeface="Arial" panose="020B0604020202020204" pitchFamily="34" charset="0"/>
              <a:buChar char="•"/>
            </a:pPr>
            <a:r>
              <a:rPr lang="tr-TR" dirty="0"/>
              <a:t>Öğrenciler projeye dayalı öğrenme ve </a:t>
            </a:r>
            <a:r>
              <a:rPr lang="tr-TR" dirty="0" smtClean="0"/>
              <a:t>sorgulamaya </a:t>
            </a:r>
            <a:r>
              <a:rPr lang="tr-TR" dirty="0"/>
              <a:t>dayalı STEM ders etkinlikleriyle öğrenme sürecine aktif olarak katılırlar</a:t>
            </a:r>
            <a:r>
              <a:rPr lang="tr-TR" dirty="0" smtClean="0"/>
              <a:t>.</a:t>
            </a:r>
          </a:p>
          <a:p>
            <a:pPr marL="342900" indent="-342900">
              <a:buFont typeface="Arial" panose="020B0604020202020204" pitchFamily="34" charset="0"/>
              <a:buChar char="•"/>
            </a:pPr>
            <a:r>
              <a:rPr lang="tr-TR" dirty="0"/>
              <a:t>Uygulamalı ders etkinlikleri STEM derslerinin bir parçasıdır.</a:t>
            </a:r>
          </a:p>
        </p:txBody>
      </p:sp>
    </p:spTree>
    <p:extLst>
      <p:ext uri="{BB962C8B-B14F-4D97-AF65-F5344CB8AC3E}">
        <p14:creationId xmlns:p14="http://schemas.microsoft.com/office/powerpoint/2010/main" val="300099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a:spLocks noChangeArrowheads="1"/>
          </p:cNvSpPr>
          <p:nvPr/>
        </p:nvSpPr>
        <p:spPr bwMode="auto">
          <a:xfrm>
            <a:off x="2695074" y="4137610"/>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TextBox 35"/>
          <p:cNvSpPr txBox="1"/>
          <p:nvPr/>
        </p:nvSpPr>
        <p:spPr>
          <a:xfrm>
            <a:off x="24323" y="794817"/>
            <a:ext cx="9994319" cy="46166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sz="2400" dirty="0" smtClean="0"/>
              <a:t>Öğretim Yöntemi</a:t>
            </a:r>
            <a:endParaRPr lang="en-US" sz="2400" dirty="0"/>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9085" y="369510"/>
            <a:ext cx="1624289" cy="1087633"/>
          </a:xfrm>
          <a:prstGeom prst="rect">
            <a:avLst/>
          </a:prstGeom>
        </p:spPr>
      </p:pic>
      <p:sp>
        <p:nvSpPr>
          <p:cNvPr id="32" name="TextBox 31"/>
          <p:cNvSpPr txBox="1"/>
          <p:nvPr/>
        </p:nvSpPr>
        <p:spPr>
          <a:xfrm>
            <a:off x="102770" y="253330"/>
            <a:ext cx="9819322" cy="492443"/>
          </a:xfrm>
          <a:prstGeom prst="rect">
            <a:avLst/>
          </a:prstGeom>
          <a:noFill/>
        </p:spPr>
        <p:txBody>
          <a:bodyPr wrap="square" rtlCol="0">
            <a:spAutoFit/>
          </a:bodyPr>
          <a:lstStyle/>
          <a:p>
            <a:r>
              <a:rPr lang="tr-TR" sz="2510" b="1" dirty="0"/>
              <a:t>STEM Okulu = Açık bir STEM Stratejisi Olan Okul</a:t>
            </a:r>
          </a:p>
        </p:txBody>
      </p:sp>
      <p:sp>
        <p:nvSpPr>
          <p:cNvPr id="2" name="Dikdörtgen 1"/>
          <p:cNvSpPr/>
          <p:nvPr/>
        </p:nvSpPr>
        <p:spPr>
          <a:xfrm>
            <a:off x="585456" y="1693914"/>
            <a:ext cx="9433185" cy="1477328"/>
          </a:xfrm>
          <a:prstGeom prst="rect">
            <a:avLst/>
          </a:prstGeom>
        </p:spPr>
        <p:txBody>
          <a:bodyPr wrap="square">
            <a:spAutoFit/>
          </a:bodyPr>
          <a:lstStyle/>
          <a:p>
            <a:pPr marL="285750" indent="-285750">
              <a:buFont typeface="Arial" panose="020B0604020202020204" pitchFamily="34" charset="0"/>
              <a:buChar char="•"/>
            </a:pPr>
            <a:r>
              <a:rPr lang="en-GB" dirty="0" err="1" smtClean="0"/>
              <a:t>Okulumuzun</a:t>
            </a:r>
            <a:r>
              <a:rPr lang="en-GB" dirty="0" smtClean="0">
                <a:solidFill>
                  <a:srgbClr val="000000"/>
                </a:solidFill>
                <a:latin typeface="Calibri" panose="020F0502020204030204" pitchFamily="34" charset="0"/>
                <a:ea typeface="Times New Roman" panose="02020603050405020304" pitchFamily="18" charset="0"/>
              </a:rPr>
              <a:t> </a:t>
            </a:r>
            <a:r>
              <a:rPr lang="en-GB" dirty="0">
                <a:solidFill>
                  <a:srgbClr val="000000"/>
                </a:solidFill>
                <a:latin typeface="Calibri" panose="020F0502020204030204" pitchFamily="34" charset="0"/>
                <a:ea typeface="Times New Roman" panose="02020603050405020304" pitchFamily="18" charset="0"/>
              </a:rPr>
              <a:t>STEM </a:t>
            </a:r>
            <a:r>
              <a:rPr lang="en-GB" dirty="0" err="1">
                <a:solidFill>
                  <a:srgbClr val="000000"/>
                </a:solidFill>
                <a:latin typeface="Calibri" panose="020F0502020204030204" pitchFamily="34" charset="0"/>
                <a:ea typeface="Times New Roman" panose="02020603050405020304" pitchFamily="18" charset="0"/>
              </a:rPr>
              <a:t>öğretmenleri</a:t>
            </a:r>
            <a:r>
              <a:rPr lang="en-GB" dirty="0">
                <a:solidFill>
                  <a:srgbClr val="000000"/>
                </a:solidFill>
                <a:latin typeface="Calibri" panose="020F0502020204030204" pitchFamily="34" charset="0"/>
                <a:ea typeface="Times New Roman" panose="02020603050405020304" pitchFamily="18" charset="0"/>
              </a:rPr>
              <a:t> STEM </a:t>
            </a:r>
            <a:r>
              <a:rPr lang="en-GB" dirty="0" err="1">
                <a:solidFill>
                  <a:srgbClr val="000000"/>
                </a:solidFill>
                <a:latin typeface="Calibri" panose="020F0502020204030204" pitchFamily="34" charset="0"/>
                <a:ea typeface="Times New Roman" panose="02020603050405020304" pitchFamily="18" charset="0"/>
              </a:rPr>
              <a:t>alanlarında</a:t>
            </a:r>
            <a:r>
              <a:rPr lang="en-GB" dirty="0">
                <a:solidFill>
                  <a:srgbClr val="000000"/>
                </a:solidFill>
                <a:latin typeface="Calibri" panose="020F0502020204030204" pitchFamily="34" charset="0"/>
                <a:ea typeface="Times New Roman" panose="02020603050405020304" pitchFamily="18" charset="0"/>
              </a:rPr>
              <a:t> </a:t>
            </a:r>
            <a:r>
              <a:rPr lang="en-GB" dirty="0" err="1" smtClean="0">
                <a:solidFill>
                  <a:srgbClr val="000000"/>
                </a:solidFill>
                <a:latin typeface="Calibri" panose="020F0502020204030204" pitchFamily="34" charset="0"/>
                <a:ea typeface="Times New Roman" panose="02020603050405020304" pitchFamily="18" charset="0"/>
              </a:rPr>
              <a:t>projeler</a:t>
            </a:r>
            <a:r>
              <a:rPr lang="en-GB" dirty="0" smtClean="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yürütmektedir</a:t>
            </a:r>
            <a:r>
              <a:rPr lang="en-GB" dirty="0" smtClean="0">
                <a:solidFill>
                  <a:srgbClr val="000000"/>
                </a:solidFill>
                <a:latin typeface="Calibri" panose="020F0502020204030204" pitchFamily="34" charset="0"/>
                <a:ea typeface="Times New Roman" panose="02020603050405020304" pitchFamily="18" charset="0"/>
              </a:rPr>
              <a:t>.</a:t>
            </a:r>
            <a:endParaRPr lang="tr-TR" dirty="0" smtClean="0">
              <a:solidFill>
                <a:srgbClr val="000000"/>
              </a:solidFill>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tr-TR" dirty="0" smtClean="0">
                <a:solidFill>
                  <a:srgbClr val="000000"/>
                </a:solidFill>
                <a:latin typeface="Calibri" panose="020F0502020204030204" pitchFamily="34" charset="0"/>
                <a:ea typeface="Times New Roman" panose="02020603050405020304" pitchFamily="18" charset="0"/>
              </a:rPr>
              <a:t>STEM </a:t>
            </a:r>
            <a:r>
              <a:rPr lang="tr-TR" dirty="0">
                <a:solidFill>
                  <a:srgbClr val="000000"/>
                </a:solidFill>
                <a:latin typeface="Calibri" panose="020F0502020204030204" pitchFamily="34" charset="0"/>
                <a:ea typeface="Times New Roman" panose="02020603050405020304" pitchFamily="18" charset="0"/>
              </a:rPr>
              <a:t>ders konu başlıkları ve uygulamaları gerçek dünyadaki sorunların çözülmesini temel alır.</a:t>
            </a:r>
            <a:endParaRPr lang="tr-TR" dirty="0" smtClean="0">
              <a:solidFill>
                <a:srgbClr val="000000"/>
              </a:solidFill>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tr-TR" dirty="0"/>
              <a:t>Proje tabanlı öğretim yöntemleri açık uçlu problemlerin çözümünde kullanılır</a:t>
            </a:r>
            <a:r>
              <a:rPr lang="tr-TR" dirty="0" smtClean="0"/>
              <a:t>.</a:t>
            </a:r>
          </a:p>
          <a:p>
            <a:pPr marL="285750" indent="-285750">
              <a:buFont typeface="Arial" panose="020B0604020202020204" pitchFamily="34" charset="0"/>
              <a:buChar char="•"/>
            </a:pPr>
            <a:r>
              <a:rPr lang="tr-TR" dirty="0"/>
              <a:t>Maker eğitimi, okulumuzdaki STEM öğretiminin bir parçasıdır</a:t>
            </a:r>
            <a:r>
              <a:rPr lang="tr-TR" dirty="0" smtClean="0"/>
              <a:t>.</a:t>
            </a:r>
          </a:p>
          <a:p>
            <a:pPr marL="285750" indent="-285750">
              <a:buFont typeface="Arial" panose="020B0604020202020204" pitchFamily="34" charset="0"/>
              <a:buChar char="•"/>
            </a:pPr>
            <a:r>
              <a:rPr lang="tr-TR" dirty="0"/>
              <a:t>Öğrenme çıktıları gözlemlenir, analiz edilir ve öğrenme süreci bu sonuçlara göre uyarlanır.</a:t>
            </a:r>
          </a:p>
        </p:txBody>
      </p:sp>
    </p:spTree>
    <p:extLst>
      <p:ext uri="{BB962C8B-B14F-4D97-AF65-F5344CB8AC3E}">
        <p14:creationId xmlns:p14="http://schemas.microsoft.com/office/powerpoint/2010/main" val="127602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a:spLocks noChangeArrowheads="1"/>
          </p:cNvSpPr>
          <p:nvPr/>
        </p:nvSpPr>
        <p:spPr bwMode="auto">
          <a:xfrm>
            <a:off x="2695074" y="4137610"/>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TextBox 35"/>
          <p:cNvSpPr txBox="1"/>
          <p:nvPr/>
        </p:nvSpPr>
        <p:spPr>
          <a:xfrm>
            <a:off x="24323" y="794817"/>
            <a:ext cx="9994319" cy="46166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sz="2400" dirty="0" smtClean="0"/>
              <a:t>Öğretim Programı</a:t>
            </a:r>
            <a:endParaRPr lang="en-US" sz="2400" dirty="0"/>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9085" y="369510"/>
            <a:ext cx="1624289" cy="1087633"/>
          </a:xfrm>
          <a:prstGeom prst="rect">
            <a:avLst/>
          </a:prstGeom>
        </p:spPr>
      </p:pic>
      <p:sp>
        <p:nvSpPr>
          <p:cNvPr id="32" name="TextBox 31"/>
          <p:cNvSpPr txBox="1"/>
          <p:nvPr/>
        </p:nvSpPr>
        <p:spPr>
          <a:xfrm>
            <a:off x="102770" y="253330"/>
            <a:ext cx="9819322" cy="492443"/>
          </a:xfrm>
          <a:prstGeom prst="rect">
            <a:avLst/>
          </a:prstGeom>
          <a:noFill/>
        </p:spPr>
        <p:txBody>
          <a:bodyPr wrap="square" rtlCol="0">
            <a:spAutoFit/>
          </a:bodyPr>
          <a:lstStyle/>
          <a:p>
            <a:r>
              <a:rPr lang="tr-TR" sz="2510" b="1" dirty="0"/>
              <a:t>STEM Okulu = Açık bir STEM Stratejisi Olan Okul</a:t>
            </a:r>
          </a:p>
        </p:txBody>
      </p:sp>
      <p:sp>
        <p:nvSpPr>
          <p:cNvPr id="2" name="Dikdörtgen 1"/>
          <p:cNvSpPr/>
          <p:nvPr/>
        </p:nvSpPr>
        <p:spPr>
          <a:xfrm>
            <a:off x="694098" y="1540005"/>
            <a:ext cx="9324543" cy="2862322"/>
          </a:xfrm>
          <a:prstGeom prst="rect">
            <a:avLst/>
          </a:prstGeom>
        </p:spPr>
        <p:txBody>
          <a:bodyPr wrap="square">
            <a:spAutoFit/>
          </a:bodyPr>
          <a:lstStyle/>
          <a:p>
            <a:pPr marL="285750" indent="-285750">
              <a:buFont typeface="Arial" panose="020B0604020202020204" pitchFamily="34" charset="0"/>
              <a:buChar char="•"/>
            </a:pPr>
            <a:r>
              <a:rPr lang="en-GB" dirty="0">
                <a:solidFill>
                  <a:srgbClr val="000000"/>
                </a:solidFill>
                <a:latin typeface="Calibri" panose="020F0502020204030204" pitchFamily="34" charset="0"/>
                <a:ea typeface="Times New Roman" panose="02020603050405020304" pitchFamily="18" charset="0"/>
              </a:rPr>
              <a:t>STEM </a:t>
            </a:r>
            <a:r>
              <a:rPr lang="en-GB" dirty="0" err="1">
                <a:solidFill>
                  <a:srgbClr val="000000"/>
                </a:solidFill>
                <a:latin typeface="Calibri" panose="020F0502020204030204" pitchFamily="34" charset="0"/>
                <a:ea typeface="Times New Roman" panose="02020603050405020304" pitchFamily="18" charset="0"/>
              </a:rPr>
              <a:t>eğitimi</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okulumuzun</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stratejik</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planının</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bir</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parçasıdır</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ve</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amaçları</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tüm</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stratejik</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planlama</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belgelerinde</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yer</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almaktadır</a:t>
            </a:r>
            <a:r>
              <a:rPr lang="en-GB" dirty="0" smtClean="0">
                <a:solidFill>
                  <a:srgbClr val="000000"/>
                </a:solidFill>
                <a:latin typeface="Calibri" panose="020F0502020204030204" pitchFamily="34" charset="0"/>
                <a:ea typeface="Times New Roman" panose="02020603050405020304" pitchFamily="18" charset="0"/>
              </a:rPr>
              <a:t>.</a:t>
            </a:r>
            <a:endParaRPr lang="tr-TR" dirty="0" smtClean="0">
              <a:solidFill>
                <a:srgbClr val="000000"/>
              </a:solidFill>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GB" dirty="0" err="1"/>
              <a:t>Öğretim</a:t>
            </a:r>
            <a:r>
              <a:rPr lang="en-GB" dirty="0"/>
              <a:t> </a:t>
            </a:r>
            <a:r>
              <a:rPr lang="en-GB" dirty="0" err="1"/>
              <a:t>programını</a:t>
            </a:r>
            <a:r>
              <a:rPr lang="en-GB" dirty="0"/>
              <a:t> </a:t>
            </a:r>
            <a:r>
              <a:rPr lang="en-GB" dirty="0" err="1"/>
              <a:t>uygulayan</a:t>
            </a:r>
            <a:r>
              <a:rPr lang="en-GB" dirty="0"/>
              <a:t> </a:t>
            </a:r>
            <a:r>
              <a:rPr lang="en-GB" dirty="0" err="1"/>
              <a:t>okulumuzun</a:t>
            </a:r>
            <a:r>
              <a:rPr lang="en-GB" dirty="0"/>
              <a:t> </a:t>
            </a:r>
            <a:r>
              <a:rPr lang="en-GB" dirty="0" err="1"/>
              <a:t>öğretmenleri</a:t>
            </a:r>
            <a:r>
              <a:rPr lang="en-GB" dirty="0"/>
              <a:t> </a:t>
            </a:r>
            <a:r>
              <a:rPr lang="en-GB" dirty="0" err="1"/>
              <a:t>disiplinlerarası</a:t>
            </a:r>
            <a:r>
              <a:rPr lang="en-GB" dirty="0"/>
              <a:t> STEM </a:t>
            </a:r>
            <a:r>
              <a:rPr lang="en-GB" dirty="0" err="1"/>
              <a:t>öğretim</a:t>
            </a:r>
            <a:r>
              <a:rPr lang="en-GB" dirty="0"/>
              <a:t> </a:t>
            </a:r>
            <a:r>
              <a:rPr lang="en-GB" dirty="0" err="1"/>
              <a:t>ve</a:t>
            </a:r>
            <a:r>
              <a:rPr lang="en-GB" dirty="0"/>
              <a:t> </a:t>
            </a:r>
            <a:r>
              <a:rPr lang="en-GB" dirty="0" err="1"/>
              <a:t>öğrenim</a:t>
            </a:r>
            <a:r>
              <a:rPr lang="en-GB" dirty="0"/>
              <a:t> </a:t>
            </a:r>
            <a:r>
              <a:rPr lang="en-GB" dirty="0" err="1"/>
              <a:t>ilkelerini</a:t>
            </a:r>
            <a:r>
              <a:rPr lang="en-GB" dirty="0"/>
              <a:t> </a:t>
            </a:r>
            <a:r>
              <a:rPr lang="en-GB" dirty="0" err="1"/>
              <a:t>uygular</a:t>
            </a:r>
            <a:r>
              <a:rPr lang="en-GB" dirty="0" smtClean="0"/>
              <a:t>.</a:t>
            </a:r>
            <a:endParaRPr lang="tr-TR" dirty="0" smtClean="0"/>
          </a:p>
          <a:p>
            <a:pPr marL="285750" indent="-285750">
              <a:buFont typeface="Arial" panose="020B0604020202020204" pitchFamily="34" charset="0"/>
              <a:buChar char="•"/>
            </a:pPr>
            <a:r>
              <a:rPr lang="tr-TR" dirty="0"/>
              <a:t>Öğretim programının uygulanması proje tabanlı öğrenme, sorgulamaya dayalı </a:t>
            </a:r>
            <a:r>
              <a:rPr lang="tr-TR" dirty="0" smtClean="0"/>
              <a:t>öğrenme </a:t>
            </a:r>
            <a:r>
              <a:rPr lang="tr-TR" dirty="0"/>
              <a:t>STEM eğitimi alanlarını kapsar</a:t>
            </a:r>
            <a:r>
              <a:rPr lang="tr-TR" dirty="0" smtClean="0"/>
              <a:t>.</a:t>
            </a:r>
          </a:p>
          <a:p>
            <a:pPr marL="285750" indent="-285750">
              <a:buFont typeface="Arial" panose="020B0604020202020204" pitchFamily="34" charset="0"/>
              <a:buChar char="•"/>
            </a:pPr>
            <a:r>
              <a:rPr lang="tr-TR" dirty="0"/>
              <a:t>Öğretim programlarının uygulanmasında öğretmenlerin ve öğrencilerin projeler üzerinde çalışabilmeleri için yeterli zaman ve kaynaklar sağlanmıştır</a:t>
            </a:r>
            <a:r>
              <a:rPr lang="tr-TR" dirty="0" smtClean="0"/>
              <a:t>.</a:t>
            </a:r>
          </a:p>
          <a:p>
            <a:pPr marL="285750" indent="-285750">
              <a:buFont typeface="Arial" panose="020B0604020202020204" pitchFamily="34" charset="0"/>
              <a:buChar char="•"/>
            </a:pPr>
            <a:r>
              <a:rPr lang="tr-TR" dirty="0"/>
              <a:t>Okulda öğretim programının uygulanması, öğrencilerin farklı öğrenme ihtiyaçlarını ve öğretmenlerin öğretim yaklaşımlarını karşılayacak kadar esnektir.</a:t>
            </a:r>
          </a:p>
        </p:txBody>
      </p:sp>
    </p:spTree>
    <p:extLst>
      <p:ext uri="{BB962C8B-B14F-4D97-AF65-F5344CB8AC3E}">
        <p14:creationId xmlns:p14="http://schemas.microsoft.com/office/powerpoint/2010/main" val="1850146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a:spLocks noChangeArrowheads="1"/>
          </p:cNvSpPr>
          <p:nvPr/>
        </p:nvSpPr>
        <p:spPr bwMode="auto">
          <a:xfrm>
            <a:off x="2695074" y="4137610"/>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TextBox 35"/>
          <p:cNvSpPr txBox="1"/>
          <p:nvPr/>
        </p:nvSpPr>
        <p:spPr>
          <a:xfrm>
            <a:off x="24323" y="794817"/>
            <a:ext cx="9994319" cy="46166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sz="2400" dirty="0" smtClean="0"/>
              <a:t>Öğretim Programı</a:t>
            </a:r>
            <a:endParaRPr lang="en-US" sz="2400" dirty="0"/>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9085" y="369510"/>
            <a:ext cx="1624289" cy="1087633"/>
          </a:xfrm>
          <a:prstGeom prst="rect">
            <a:avLst/>
          </a:prstGeom>
        </p:spPr>
      </p:pic>
      <p:sp>
        <p:nvSpPr>
          <p:cNvPr id="32" name="TextBox 31"/>
          <p:cNvSpPr txBox="1"/>
          <p:nvPr/>
        </p:nvSpPr>
        <p:spPr>
          <a:xfrm>
            <a:off x="102770" y="253330"/>
            <a:ext cx="9819322" cy="492443"/>
          </a:xfrm>
          <a:prstGeom prst="rect">
            <a:avLst/>
          </a:prstGeom>
          <a:noFill/>
        </p:spPr>
        <p:txBody>
          <a:bodyPr wrap="square" rtlCol="0">
            <a:spAutoFit/>
          </a:bodyPr>
          <a:lstStyle/>
          <a:p>
            <a:r>
              <a:rPr lang="tr-TR" sz="2510" b="1" dirty="0"/>
              <a:t>STEM Okulu = Açık bir STEM Stratejisi Olan Okul</a:t>
            </a:r>
          </a:p>
        </p:txBody>
      </p:sp>
      <p:sp>
        <p:nvSpPr>
          <p:cNvPr id="2" name="Dikdörtgen 1"/>
          <p:cNvSpPr/>
          <p:nvPr/>
        </p:nvSpPr>
        <p:spPr>
          <a:xfrm>
            <a:off x="757472" y="1645529"/>
            <a:ext cx="9261169" cy="2862322"/>
          </a:xfrm>
          <a:prstGeom prst="rect">
            <a:avLst/>
          </a:prstGeom>
        </p:spPr>
        <p:txBody>
          <a:bodyPr wrap="square">
            <a:spAutoFit/>
          </a:bodyPr>
          <a:lstStyle/>
          <a:p>
            <a:pPr marL="285750" indent="-285750">
              <a:buFont typeface="Arial" panose="020B0604020202020204" pitchFamily="34" charset="0"/>
              <a:buChar char="•"/>
            </a:pPr>
            <a:r>
              <a:rPr lang="tr-TR" dirty="0"/>
              <a:t>STEM dersleri gerçek dünya problemlerinin çözümüyle </a:t>
            </a:r>
            <a:r>
              <a:rPr lang="tr-TR" dirty="0" err="1"/>
              <a:t>bağlamsallaştırılmıştır</a:t>
            </a:r>
            <a:r>
              <a:rPr lang="tr-TR" dirty="0"/>
              <a:t>, diğer dersler ise tamamlayıcı STEM aktivitelerine sahiptir</a:t>
            </a:r>
            <a:r>
              <a:rPr lang="tr-TR" dirty="0" smtClean="0"/>
              <a:t>.</a:t>
            </a:r>
          </a:p>
          <a:p>
            <a:pPr marL="285750" indent="-285750">
              <a:buFont typeface="Arial" panose="020B0604020202020204" pitchFamily="34" charset="0"/>
              <a:buChar char="•"/>
            </a:pPr>
            <a:r>
              <a:rPr lang="tr-TR" dirty="0"/>
              <a:t>Sosyal olarak önemli konular ve gerçek hayat problemlerini çözme etkinlikleri STEM eğitim içeriğinde yer almaktadır</a:t>
            </a:r>
            <a:r>
              <a:rPr lang="tr-TR" dirty="0" smtClean="0"/>
              <a:t>.</a:t>
            </a:r>
          </a:p>
          <a:p>
            <a:pPr marL="285750" indent="-285750">
              <a:buFont typeface="Arial" panose="020B0604020202020204" pitchFamily="34" charset="0"/>
              <a:buChar char="•"/>
            </a:pPr>
            <a:r>
              <a:rPr lang="tr-TR" dirty="0"/>
              <a:t>STEM öğretiminin başarısı, öğrencilerin ilgilerini ve yeteneklerini ortaya çıkarma başarısı ile tanımlanır</a:t>
            </a:r>
            <a:r>
              <a:rPr lang="tr-TR" dirty="0" smtClean="0"/>
              <a:t>.</a:t>
            </a:r>
          </a:p>
          <a:p>
            <a:pPr marL="285750" indent="-285750">
              <a:buFont typeface="Arial" panose="020B0604020202020204" pitchFamily="34" charset="0"/>
              <a:buChar char="•"/>
            </a:pPr>
            <a:r>
              <a:rPr lang="tr-TR" dirty="0"/>
              <a:t>Öğretim Programı uygulaması, öğrencilere STEM alanlarındaki ilgilerini ortaya çıkarmaları ve sürdürmeleri için fırsatlar sunmaktadır</a:t>
            </a:r>
            <a:r>
              <a:rPr lang="tr-TR" dirty="0" smtClean="0"/>
              <a:t>.</a:t>
            </a:r>
          </a:p>
          <a:p>
            <a:pPr marL="285750" indent="-285750">
              <a:buFont typeface="Arial" panose="020B0604020202020204" pitchFamily="34" charset="0"/>
              <a:buChar char="•"/>
            </a:pPr>
            <a:r>
              <a:rPr lang="tr-TR" dirty="0"/>
              <a:t>Okuldaki öğretim programı uygulaması, STEM eğitiminde </a:t>
            </a:r>
            <a:r>
              <a:rPr lang="tr-TR" dirty="0" err="1"/>
              <a:t>disiplinlerarası</a:t>
            </a:r>
            <a:r>
              <a:rPr lang="tr-TR" dirty="0"/>
              <a:t> öğrenme imkanlarına izin verir.</a:t>
            </a:r>
          </a:p>
        </p:txBody>
      </p:sp>
    </p:spTree>
    <p:extLst>
      <p:ext uri="{BB962C8B-B14F-4D97-AF65-F5344CB8AC3E}">
        <p14:creationId xmlns:p14="http://schemas.microsoft.com/office/powerpoint/2010/main" val="1689750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a:spLocks noChangeArrowheads="1"/>
          </p:cNvSpPr>
          <p:nvPr/>
        </p:nvSpPr>
        <p:spPr bwMode="auto">
          <a:xfrm>
            <a:off x="2695074" y="4137610"/>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TextBox 35"/>
          <p:cNvSpPr txBox="1"/>
          <p:nvPr/>
        </p:nvSpPr>
        <p:spPr>
          <a:xfrm>
            <a:off x="24323" y="794817"/>
            <a:ext cx="9994319" cy="46166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sz="2400" dirty="0" smtClean="0"/>
              <a:t>Ölçme Değerlendirme</a:t>
            </a:r>
            <a:endParaRPr lang="en-US" sz="2400" dirty="0"/>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9085" y="369510"/>
            <a:ext cx="1624289" cy="1087633"/>
          </a:xfrm>
          <a:prstGeom prst="rect">
            <a:avLst/>
          </a:prstGeom>
        </p:spPr>
      </p:pic>
      <p:sp>
        <p:nvSpPr>
          <p:cNvPr id="32" name="TextBox 31"/>
          <p:cNvSpPr txBox="1"/>
          <p:nvPr/>
        </p:nvSpPr>
        <p:spPr>
          <a:xfrm>
            <a:off x="102770" y="253330"/>
            <a:ext cx="9819322" cy="492443"/>
          </a:xfrm>
          <a:prstGeom prst="rect">
            <a:avLst/>
          </a:prstGeom>
          <a:noFill/>
        </p:spPr>
        <p:txBody>
          <a:bodyPr wrap="square" rtlCol="0">
            <a:spAutoFit/>
          </a:bodyPr>
          <a:lstStyle/>
          <a:p>
            <a:r>
              <a:rPr lang="tr-TR" sz="2510" b="1" dirty="0"/>
              <a:t>STEM Okulu = Açık bir STEM Stratejisi Olan Okul</a:t>
            </a:r>
          </a:p>
        </p:txBody>
      </p:sp>
      <p:sp>
        <p:nvSpPr>
          <p:cNvPr id="2" name="Dikdörtgen 1"/>
          <p:cNvSpPr/>
          <p:nvPr/>
        </p:nvSpPr>
        <p:spPr>
          <a:xfrm>
            <a:off x="334999" y="1746390"/>
            <a:ext cx="9587093" cy="3200876"/>
          </a:xfrm>
          <a:prstGeom prst="rect">
            <a:avLst/>
          </a:prstGeom>
        </p:spPr>
        <p:txBody>
          <a:bodyPr wrap="square">
            <a:spAutoFit/>
          </a:bodyPr>
          <a:lstStyle/>
          <a:p>
            <a:pPr marL="490220" indent="-285750">
              <a:spcAft>
                <a:spcPts val="1200"/>
              </a:spcAft>
              <a:buFont typeface="Arial" panose="020B0604020202020204" pitchFamily="34" charset="0"/>
              <a:buChar char="•"/>
            </a:pPr>
            <a:r>
              <a:rPr lang="en-GB" dirty="0" err="1" smtClean="0">
                <a:solidFill>
                  <a:srgbClr val="000000"/>
                </a:solidFill>
                <a:latin typeface="Calibri" panose="020F0502020204030204" pitchFamily="34" charset="0"/>
                <a:ea typeface="Times New Roman" panose="02020603050405020304" pitchFamily="18" charset="0"/>
              </a:rPr>
              <a:t>Okulumuzun</a:t>
            </a:r>
            <a:r>
              <a:rPr lang="en-GB" dirty="0" smtClean="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öğretmenleri</a:t>
            </a:r>
            <a:r>
              <a:rPr lang="en-GB" dirty="0">
                <a:solidFill>
                  <a:srgbClr val="000000"/>
                </a:solidFill>
                <a:latin typeface="Calibri" panose="020F0502020204030204" pitchFamily="34" charset="0"/>
                <a:ea typeface="Times New Roman" panose="02020603050405020304" pitchFamily="18" charset="0"/>
              </a:rPr>
              <a:t> STEM </a:t>
            </a:r>
            <a:r>
              <a:rPr lang="en-GB" dirty="0" err="1">
                <a:solidFill>
                  <a:srgbClr val="000000"/>
                </a:solidFill>
                <a:latin typeface="Calibri" panose="020F0502020204030204" pitchFamily="34" charset="0"/>
                <a:ea typeface="Times New Roman" panose="02020603050405020304" pitchFamily="18" charset="0"/>
              </a:rPr>
              <a:t>projeleriyle</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öğrencilerinin</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bireysel</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ilgi</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ve</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yeteneklerini</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ortaya</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çıkarmak</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için</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çeşitli</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ölçme</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değerlendirme</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yöntemlerini</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kullanır</a:t>
            </a:r>
            <a:r>
              <a:rPr lang="en-GB" dirty="0">
                <a:solidFill>
                  <a:srgbClr val="000000"/>
                </a:solidFill>
                <a:latin typeface="Calibri" panose="020F0502020204030204" pitchFamily="34" charset="0"/>
                <a:ea typeface="Times New Roman" panose="02020603050405020304" pitchFamily="18" charset="0"/>
              </a:rPr>
              <a:t>.</a:t>
            </a:r>
            <a:endParaRPr lang="tr-TR" dirty="0">
              <a:solidFill>
                <a:srgbClr val="000000"/>
              </a:solidFill>
              <a:latin typeface="Times New Roman" panose="02020603050405020304" pitchFamily="18" charset="0"/>
              <a:ea typeface="Times New Roman" panose="02020603050405020304" pitchFamily="18" charset="0"/>
            </a:endParaRPr>
          </a:p>
          <a:p>
            <a:pPr marL="490220" indent="-285750">
              <a:spcAft>
                <a:spcPts val="1200"/>
              </a:spcAft>
              <a:buFont typeface="Arial" panose="020B0604020202020204" pitchFamily="34" charset="0"/>
              <a:buChar char="•"/>
            </a:pPr>
            <a:r>
              <a:rPr lang="en-GB" dirty="0" err="1" smtClean="0">
                <a:solidFill>
                  <a:srgbClr val="000000"/>
                </a:solidFill>
                <a:latin typeface="Calibri" panose="020F0502020204030204" pitchFamily="34" charset="0"/>
                <a:ea typeface="Times New Roman" panose="02020603050405020304" pitchFamily="18" charset="0"/>
              </a:rPr>
              <a:t>Disiplinlerarası</a:t>
            </a:r>
            <a:r>
              <a:rPr lang="en-GB" dirty="0" smtClean="0">
                <a:solidFill>
                  <a:srgbClr val="000000"/>
                </a:solidFill>
                <a:latin typeface="Calibri" panose="020F0502020204030204" pitchFamily="34" charset="0"/>
                <a:ea typeface="Times New Roman" panose="02020603050405020304" pitchFamily="18" charset="0"/>
              </a:rPr>
              <a:t> </a:t>
            </a:r>
            <a:r>
              <a:rPr lang="en-GB" dirty="0">
                <a:solidFill>
                  <a:srgbClr val="000000"/>
                </a:solidFill>
                <a:latin typeface="Calibri" panose="020F0502020204030204" pitchFamily="34" charset="0"/>
                <a:ea typeface="Times New Roman" panose="02020603050405020304" pitchFamily="18" charset="0"/>
              </a:rPr>
              <a:t>STEM </a:t>
            </a:r>
            <a:r>
              <a:rPr lang="en-GB" dirty="0" err="1">
                <a:solidFill>
                  <a:srgbClr val="000000"/>
                </a:solidFill>
                <a:latin typeface="Calibri" panose="020F0502020204030204" pitchFamily="34" charset="0"/>
                <a:ea typeface="Times New Roman" panose="02020603050405020304" pitchFamily="18" charset="0"/>
              </a:rPr>
              <a:t>derslerinin</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değerlendirmesi</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konusunda</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okulumuz</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öğretmenlerinin</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ortaklaşa</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belirlediği</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yöntemleri</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vardır</a:t>
            </a:r>
            <a:r>
              <a:rPr lang="en-GB" dirty="0">
                <a:solidFill>
                  <a:srgbClr val="000000"/>
                </a:solidFill>
                <a:latin typeface="Calibri" panose="020F0502020204030204" pitchFamily="34" charset="0"/>
                <a:ea typeface="Times New Roman" panose="02020603050405020304" pitchFamily="18" charset="0"/>
              </a:rPr>
              <a:t>.</a:t>
            </a:r>
            <a:endParaRPr lang="tr-TR" dirty="0">
              <a:solidFill>
                <a:srgbClr val="000000"/>
              </a:solidFill>
              <a:latin typeface="Times New Roman" panose="02020603050405020304" pitchFamily="18" charset="0"/>
              <a:ea typeface="Times New Roman" panose="02020603050405020304" pitchFamily="18" charset="0"/>
            </a:endParaRPr>
          </a:p>
          <a:p>
            <a:pPr marL="490220" indent="-285750">
              <a:spcAft>
                <a:spcPts val="1200"/>
              </a:spcAft>
              <a:buFont typeface="Arial" panose="020B0604020202020204" pitchFamily="34" charset="0"/>
              <a:buChar char="•"/>
            </a:pPr>
            <a:r>
              <a:rPr lang="en-GB" dirty="0" smtClean="0">
                <a:solidFill>
                  <a:srgbClr val="000000"/>
                </a:solidFill>
                <a:latin typeface="Calibri" panose="020F0502020204030204" pitchFamily="34" charset="0"/>
                <a:ea typeface="Times New Roman" panose="02020603050405020304" pitchFamily="18" charset="0"/>
              </a:rPr>
              <a:t>STEM </a:t>
            </a:r>
            <a:r>
              <a:rPr lang="en-GB" dirty="0" err="1">
                <a:solidFill>
                  <a:srgbClr val="000000"/>
                </a:solidFill>
                <a:latin typeface="Calibri" panose="020F0502020204030204" pitchFamily="34" charset="0"/>
                <a:ea typeface="Times New Roman" panose="02020603050405020304" pitchFamily="18" charset="0"/>
              </a:rPr>
              <a:t>ders</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etkinliklerinin</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ve</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projelerinin</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değerlendirme</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kriterleri</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okulun</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tüm</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eğitim</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personeliyle</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tartışılarak</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belirlenir</a:t>
            </a:r>
            <a:r>
              <a:rPr lang="en-GB" dirty="0">
                <a:solidFill>
                  <a:srgbClr val="000000"/>
                </a:solidFill>
                <a:latin typeface="Calibri" panose="020F0502020204030204" pitchFamily="34" charset="0"/>
                <a:ea typeface="Times New Roman" panose="02020603050405020304" pitchFamily="18" charset="0"/>
              </a:rPr>
              <a:t>.</a:t>
            </a:r>
            <a:endParaRPr lang="tr-TR" dirty="0">
              <a:solidFill>
                <a:srgbClr val="000000"/>
              </a:solidFill>
              <a:latin typeface="Times New Roman" panose="02020603050405020304" pitchFamily="18" charset="0"/>
              <a:ea typeface="Times New Roman" panose="02020603050405020304" pitchFamily="18" charset="0"/>
            </a:endParaRPr>
          </a:p>
          <a:p>
            <a:pPr marL="490220" indent="-285750">
              <a:spcAft>
                <a:spcPts val="1200"/>
              </a:spcAft>
              <a:buFont typeface="Arial" panose="020B0604020202020204" pitchFamily="34" charset="0"/>
              <a:buChar char="•"/>
            </a:pPr>
            <a:r>
              <a:rPr lang="en-GB" dirty="0" err="1" smtClean="0">
                <a:solidFill>
                  <a:srgbClr val="000000"/>
                </a:solidFill>
                <a:latin typeface="Calibri" panose="020F0502020204030204" pitchFamily="34" charset="0"/>
                <a:ea typeface="Times New Roman" panose="02020603050405020304" pitchFamily="18" charset="0"/>
              </a:rPr>
              <a:t>Öğrenciler</a:t>
            </a:r>
            <a:r>
              <a:rPr lang="en-GB" dirty="0" smtClean="0">
                <a:solidFill>
                  <a:srgbClr val="000000"/>
                </a:solidFill>
                <a:latin typeface="Calibri" panose="020F0502020204030204" pitchFamily="34" charset="0"/>
                <a:ea typeface="Times New Roman" panose="02020603050405020304" pitchFamily="18" charset="0"/>
              </a:rPr>
              <a:t> </a:t>
            </a:r>
            <a:r>
              <a:rPr lang="en-GB" dirty="0">
                <a:solidFill>
                  <a:srgbClr val="000000"/>
                </a:solidFill>
                <a:latin typeface="Calibri" panose="020F0502020204030204" pitchFamily="34" charset="0"/>
                <a:ea typeface="Times New Roman" panose="02020603050405020304" pitchFamily="18" charset="0"/>
              </a:rPr>
              <a:t>STEM </a:t>
            </a:r>
            <a:r>
              <a:rPr lang="en-GB" dirty="0" err="1">
                <a:solidFill>
                  <a:srgbClr val="000000"/>
                </a:solidFill>
                <a:latin typeface="Calibri" panose="020F0502020204030204" pitchFamily="34" charset="0"/>
                <a:ea typeface="Times New Roman" panose="02020603050405020304" pitchFamily="18" charset="0"/>
              </a:rPr>
              <a:t>etkinliği</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ve</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projelerinin</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değerlendirme</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sürecine</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dahil</a:t>
            </a:r>
            <a:r>
              <a:rPr lang="en-GB" dirty="0">
                <a:solidFill>
                  <a:srgbClr val="000000"/>
                </a:solidFill>
                <a:latin typeface="Calibri" panose="020F0502020204030204" pitchFamily="34" charset="0"/>
                <a:ea typeface="Times New Roman" panose="02020603050405020304" pitchFamily="18" charset="0"/>
              </a:rPr>
              <a:t> </a:t>
            </a:r>
            <a:r>
              <a:rPr lang="en-GB" dirty="0" err="1" smtClean="0">
                <a:solidFill>
                  <a:srgbClr val="000000"/>
                </a:solidFill>
                <a:latin typeface="Calibri" panose="020F0502020204030204" pitchFamily="34" charset="0"/>
                <a:ea typeface="Times New Roman" panose="02020603050405020304" pitchFamily="18" charset="0"/>
              </a:rPr>
              <a:t>edilir</a:t>
            </a:r>
            <a:r>
              <a:rPr lang="en-GB" dirty="0" smtClean="0">
                <a:solidFill>
                  <a:srgbClr val="000000"/>
                </a:solidFill>
                <a:latin typeface="Calibri" panose="020F0502020204030204" pitchFamily="34" charset="0"/>
                <a:ea typeface="Times New Roman" panose="02020603050405020304" pitchFamily="18" charset="0"/>
              </a:rPr>
              <a:t>.</a:t>
            </a:r>
            <a:endParaRPr lang="tr-TR" dirty="0" smtClean="0">
              <a:solidFill>
                <a:srgbClr val="000000"/>
              </a:solidFill>
              <a:latin typeface="Calibri" panose="020F0502020204030204" pitchFamily="34" charset="0"/>
              <a:ea typeface="Times New Roman" panose="02020603050405020304" pitchFamily="18" charset="0"/>
            </a:endParaRPr>
          </a:p>
          <a:p>
            <a:pPr marL="490220" indent="-285750">
              <a:spcAft>
                <a:spcPts val="1200"/>
              </a:spcAft>
              <a:buFont typeface="Arial" panose="020B0604020202020204" pitchFamily="34" charset="0"/>
              <a:buChar char="•"/>
            </a:pPr>
            <a:r>
              <a:rPr lang="en-GB" dirty="0" err="1">
                <a:solidFill>
                  <a:srgbClr val="000000"/>
                </a:solidFill>
                <a:latin typeface="Calibri" panose="020F0502020204030204" pitchFamily="34" charset="0"/>
                <a:ea typeface="Times New Roman" panose="02020603050405020304" pitchFamily="18" charset="0"/>
              </a:rPr>
              <a:t>Öğrencilere</a:t>
            </a:r>
            <a:r>
              <a:rPr lang="en-GB" dirty="0">
                <a:solidFill>
                  <a:srgbClr val="000000"/>
                </a:solidFill>
                <a:latin typeface="Calibri" panose="020F0502020204030204" pitchFamily="34" charset="0"/>
                <a:ea typeface="Times New Roman" panose="02020603050405020304" pitchFamily="18" charset="0"/>
              </a:rPr>
              <a:t> </a:t>
            </a:r>
            <a:r>
              <a:rPr lang="en-GB" dirty="0">
                <a:solidFill>
                  <a:srgbClr val="000000"/>
                </a:solidFill>
                <a:latin typeface="Calibri" panose="020F0502020204030204" pitchFamily="34" charset="0"/>
                <a:ea typeface="Times New Roman" panose="02020603050405020304" pitchFamily="18" charset="0"/>
              </a:rPr>
              <a:t>STEM </a:t>
            </a:r>
            <a:r>
              <a:rPr lang="en-GB" dirty="0" err="1">
                <a:solidFill>
                  <a:srgbClr val="000000"/>
                </a:solidFill>
                <a:latin typeface="Calibri" panose="020F0502020204030204" pitchFamily="34" charset="0"/>
                <a:ea typeface="Times New Roman" panose="02020603050405020304" pitchFamily="18" charset="0"/>
              </a:rPr>
              <a:t>projeleri</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sonucu</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ortaya</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çıkan</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bireysel</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ilgi</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ve</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yetenekleriyle</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ilgili</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geri</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bildirim</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sistematik</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olarak</a:t>
            </a:r>
            <a:r>
              <a:rPr lang="en-GB" dirty="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verilir</a:t>
            </a:r>
            <a:r>
              <a:rPr lang="en-GB" dirty="0">
                <a:solidFill>
                  <a:srgbClr val="000000"/>
                </a:solidFill>
                <a:latin typeface="Calibri" panose="020F0502020204030204" pitchFamily="34" charset="0"/>
                <a:ea typeface="Times New Roman" panose="02020603050405020304" pitchFamily="18" charset="0"/>
              </a:rPr>
              <a:t>.</a:t>
            </a:r>
            <a:endParaRPr lang="tr-TR" dirty="0">
              <a:solidFill>
                <a:srgbClr val="00000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06427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a:spLocks noChangeArrowheads="1"/>
          </p:cNvSpPr>
          <p:nvPr/>
        </p:nvSpPr>
        <p:spPr bwMode="auto">
          <a:xfrm>
            <a:off x="2695074" y="4137610"/>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TextBox 35"/>
          <p:cNvSpPr txBox="1"/>
          <p:nvPr/>
        </p:nvSpPr>
        <p:spPr>
          <a:xfrm>
            <a:off x="24323" y="794817"/>
            <a:ext cx="9994319" cy="46166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sz="2400" dirty="0" smtClean="0"/>
              <a:t>Ölçme Değerlendirme</a:t>
            </a:r>
            <a:endParaRPr lang="en-US" sz="2400" dirty="0"/>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9085" y="369510"/>
            <a:ext cx="1624289" cy="1087633"/>
          </a:xfrm>
          <a:prstGeom prst="rect">
            <a:avLst/>
          </a:prstGeom>
        </p:spPr>
      </p:pic>
      <p:sp>
        <p:nvSpPr>
          <p:cNvPr id="32" name="TextBox 31"/>
          <p:cNvSpPr txBox="1"/>
          <p:nvPr/>
        </p:nvSpPr>
        <p:spPr>
          <a:xfrm>
            <a:off x="102770" y="253330"/>
            <a:ext cx="9819322" cy="492443"/>
          </a:xfrm>
          <a:prstGeom prst="rect">
            <a:avLst/>
          </a:prstGeom>
          <a:noFill/>
        </p:spPr>
        <p:txBody>
          <a:bodyPr wrap="square" rtlCol="0">
            <a:spAutoFit/>
          </a:bodyPr>
          <a:lstStyle/>
          <a:p>
            <a:r>
              <a:rPr lang="tr-TR" sz="2510" b="1" dirty="0"/>
              <a:t>STEM Okulu = Açık bir STEM Stratejisi Olan Okul</a:t>
            </a:r>
          </a:p>
        </p:txBody>
      </p:sp>
      <p:sp>
        <p:nvSpPr>
          <p:cNvPr id="2" name="Dikdörtgen 1"/>
          <p:cNvSpPr/>
          <p:nvPr/>
        </p:nvSpPr>
        <p:spPr>
          <a:xfrm>
            <a:off x="476815" y="1639359"/>
            <a:ext cx="9623307" cy="2862322"/>
          </a:xfrm>
          <a:prstGeom prst="rect">
            <a:avLst/>
          </a:prstGeom>
        </p:spPr>
        <p:txBody>
          <a:bodyPr wrap="square">
            <a:spAutoFit/>
          </a:bodyPr>
          <a:lstStyle/>
          <a:p>
            <a:pPr marL="285750" indent="-285750">
              <a:buFont typeface="Arial" panose="020B0604020202020204" pitchFamily="34" charset="0"/>
              <a:buChar char="•"/>
            </a:pPr>
            <a:r>
              <a:rPr lang="tr-TR" dirty="0" smtClean="0"/>
              <a:t>Okulumuzun </a:t>
            </a:r>
            <a:r>
              <a:rPr lang="tr-TR" dirty="0"/>
              <a:t>öğretmenleri </a:t>
            </a:r>
            <a:r>
              <a:rPr lang="tr-TR" dirty="0" err="1"/>
              <a:t>disiplinlerarası</a:t>
            </a:r>
            <a:r>
              <a:rPr lang="tr-TR" dirty="0"/>
              <a:t> projelerin öğrenmeye etkisini değerlendirir. Değerlendirme sonucu elde edilen başarıların geçerliliği belirlenir.</a:t>
            </a:r>
          </a:p>
          <a:p>
            <a:pPr marL="285750" indent="-285750">
              <a:buFont typeface="Arial" panose="020B0604020202020204" pitchFamily="34" charset="0"/>
              <a:buChar char="•"/>
            </a:pPr>
            <a:r>
              <a:rPr lang="tr-TR" dirty="0" smtClean="0"/>
              <a:t>Öğrencilerin </a:t>
            </a:r>
            <a:r>
              <a:rPr lang="tr-TR" dirty="0"/>
              <a:t>bireyselleştirilmiş öğrenme gelişimi izlenir ve öğrencilerin kişisel gelişimi, bireysel ilgi ve yetenekleri belirlenir.</a:t>
            </a:r>
          </a:p>
          <a:p>
            <a:pPr marL="285750" indent="-285750">
              <a:buFont typeface="Arial" panose="020B0604020202020204" pitchFamily="34" charset="0"/>
              <a:buChar char="•"/>
            </a:pPr>
            <a:r>
              <a:rPr lang="tr-TR" dirty="0" smtClean="0"/>
              <a:t>Okulumuz </a:t>
            </a:r>
            <a:r>
              <a:rPr lang="tr-TR" dirty="0"/>
              <a:t>öğretmenleri özel öğrenme ihtiyaçları , ilgi ve yetenekleri olan öğrenciler için farklı değerlendirme kriterleri uygularlar.</a:t>
            </a:r>
          </a:p>
          <a:p>
            <a:pPr marL="285750" indent="-285750">
              <a:buFont typeface="Arial" panose="020B0604020202020204" pitchFamily="34" charset="0"/>
              <a:buChar char="•"/>
            </a:pPr>
            <a:r>
              <a:rPr lang="tr-TR" dirty="0" smtClean="0"/>
              <a:t>Okulumuzda </a:t>
            </a:r>
            <a:r>
              <a:rPr lang="tr-TR" dirty="0"/>
              <a:t>değerlendirme ve öz değerlendirme amacıyla Bilgi ve İletişim Teknolojileri araçları kullanılır.</a:t>
            </a:r>
          </a:p>
          <a:p>
            <a:pPr marL="285750" indent="-285750">
              <a:buFont typeface="Arial" panose="020B0604020202020204" pitchFamily="34" charset="0"/>
              <a:buChar char="•"/>
            </a:pPr>
            <a:r>
              <a:rPr lang="tr-TR" dirty="0" smtClean="0"/>
              <a:t>Her </a:t>
            </a:r>
            <a:r>
              <a:rPr lang="tr-TR" dirty="0"/>
              <a:t>öğrencinin bireysel ölçme değerlendirme sonuçlarıyla ilgili tüm raporları toplanır ve analiz edilir.</a:t>
            </a:r>
          </a:p>
        </p:txBody>
      </p:sp>
    </p:spTree>
    <p:extLst>
      <p:ext uri="{BB962C8B-B14F-4D97-AF65-F5344CB8AC3E}">
        <p14:creationId xmlns:p14="http://schemas.microsoft.com/office/powerpoint/2010/main" val="1658316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a:spLocks noChangeArrowheads="1"/>
          </p:cNvSpPr>
          <p:nvPr/>
        </p:nvSpPr>
        <p:spPr bwMode="auto">
          <a:xfrm>
            <a:off x="2695074" y="4137610"/>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TextBox 35"/>
          <p:cNvSpPr txBox="1"/>
          <p:nvPr/>
        </p:nvSpPr>
        <p:spPr>
          <a:xfrm>
            <a:off x="24323" y="794817"/>
            <a:ext cx="9994319" cy="46166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sz="2400" dirty="0" smtClean="0"/>
              <a:t>Mesleki Gelişim</a:t>
            </a:r>
            <a:endParaRPr lang="en-US" sz="2400" dirty="0"/>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9085" y="369510"/>
            <a:ext cx="1624289" cy="1087633"/>
          </a:xfrm>
          <a:prstGeom prst="rect">
            <a:avLst/>
          </a:prstGeom>
        </p:spPr>
      </p:pic>
      <p:sp>
        <p:nvSpPr>
          <p:cNvPr id="32" name="TextBox 31"/>
          <p:cNvSpPr txBox="1"/>
          <p:nvPr/>
        </p:nvSpPr>
        <p:spPr>
          <a:xfrm>
            <a:off x="102770" y="253330"/>
            <a:ext cx="9819322" cy="492443"/>
          </a:xfrm>
          <a:prstGeom prst="rect">
            <a:avLst/>
          </a:prstGeom>
          <a:noFill/>
        </p:spPr>
        <p:txBody>
          <a:bodyPr wrap="square" rtlCol="0">
            <a:spAutoFit/>
          </a:bodyPr>
          <a:lstStyle/>
          <a:p>
            <a:r>
              <a:rPr lang="tr-TR" sz="2510" b="1" dirty="0"/>
              <a:t>STEM Okulu = Açık bir STEM Stratejisi Olan Okul</a:t>
            </a:r>
          </a:p>
        </p:txBody>
      </p:sp>
      <p:sp>
        <p:nvSpPr>
          <p:cNvPr id="2" name="Dikdörtgen 1"/>
          <p:cNvSpPr/>
          <p:nvPr/>
        </p:nvSpPr>
        <p:spPr>
          <a:xfrm>
            <a:off x="359210" y="1551626"/>
            <a:ext cx="9659432" cy="3416320"/>
          </a:xfrm>
          <a:prstGeom prst="rect">
            <a:avLst/>
          </a:prstGeom>
        </p:spPr>
        <p:txBody>
          <a:bodyPr wrap="square">
            <a:spAutoFit/>
          </a:bodyPr>
          <a:lstStyle/>
          <a:p>
            <a:pPr marL="490220" indent="-285750">
              <a:buFont typeface="Arial" panose="020B0604020202020204" pitchFamily="34" charset="0"/>
              <a:buChar char="•"/>
            </a:pPr>
            <a:r>
              <a:rPr lang="tr-TR" dirty="0" smtClean="0">
                <a:solidFill>
                  <a:srgbClr val="000000"/>
                </a:solidFill>
                <a:latin typeface="Calibri" panose="020F0502020204030204" pitchFamily="34" charset="0"/>
                <a:ea typeface="Times New Roman" panose="02020603050405020304" pitchFamily="18" charset="0"/>
              </a:rPr>
              <a:t>Okulumuz</a:t>
            </a:r>
            <a:r>
              <a:rPr lang="tr-TR" dirty="0">
                <a:solidFill>
                  <a:srgbClr val="000000"/>
                </a:solidFill>
                <a:latin typeface="Calibri" panose="020F0502020204030204" pitchFamily="34" charset="0"/>
                <a:ea typeface="Times New Roman" panose="02020603050405020304" pitchFamily="18" charset="0"/>
              </a:rPr>
              <a:t>, STEM eğitimiyle ilgili </a:t>
            </a:r>
            <a:r>
              <a:rPr lang="tr-TR" dirty="0" err="1">
                <a:solidFill>
                  <a:srgbClr val="000000"/>
                </a:solidFill>
                <a:latin typeface="Calibri" panose="020F0502020204030204" pitchFamily="34" charset="0"/>
                <a:ea typeface="Times New Roman" panose="02020603050405020304" pitchFamily="18" charset="0"/>
              </a:rPr>
              <a:t>çalıştaylara</a:t>
            </a:r>
            <a:r>
              <a:rPr lang="tr-TR" dirty="0">
                <a:solidFill>
                  <a:srgbClr val="000000"/>
                </a:solidFill>
                <a:latin typeface="Calibri" panose="020F0502020204030204" pitchFamily="34" charset="0"/>
                <a:ea typeface="Times New Roman" panose="02020603050405020304" pitchFamily="18" charset="0"/>
              </a:rPr>
              <a:t> ve eğitimlere (okulun içinde ve dışında) katılmaları ve eğitim düzenlemeleri için öğretmenlere zaman sağlar, gerektiğinde derslerinin boş geçmemesi için yerlerine öğretmen görevlendirir.</a:t>
            </a:r>
            <a:endParaRPr lang="tr-TR" dirty="0">
              <a:solidFill>
                <a:srgbClr val="000000"/>
              </a:solidFill>
              <a:latin typeface="Times New Roman" panose="02020603050405020304" pitchFamily="18" charset="0"/>
              <a:ea typeface="Times New Roman" panose="02020603050405020304" pitchFamily="18" charset="0"/>
            </a:endParaRPr>
          </a:p>
          <a:p>
            <a:pPr marL="490220" indent="-285750">
              <a:buFont typeface="Arial" panose="020B0604020202020204" pitchFamily="34" charset="0"/>
              <a:buChar char="•"/>
            </a:pPr>
            <a:r>
              <a:rPr lang="tr-TR" dirty="0" smtClean="0">
                <a:solidFill>
                  <a:srgbClr val="000000"/>
                </a:solidFill>
                <a:latin typeface="Calibri" panose="020F0502020204030204" pitchFamily="34" charset="0"/>
                <a:ea typeface="Times New Roman" panose="02020603050405020304" pitchFamily="18" charset="0"/>
              </a:rPr>
              <a:t>Okulumuz</a:t>
            </a:r>
            <a:r>
              <a:rPr lang="tr-TR" dirty="0">
                <a:solidFill>
                  <a:srgbClr val="000000"/>
                </a:solidFill>
                <a:latin typeface="Calibri" panose="020F0502020204030204" pitchFamily="34" charset="0"/>
                <a:ea typeface="Times New Roman" panose="02020603050405020304" pitchFamily="18" charset="0"/>
              </a:rPr>
              <a:t>, öğretmenlerini sınıflarında kullanabilecekleri STEM eğitimiyle ilgili kendi öğretim materyallerini oluşturmaya ve geliştirmeye teşvik eder ve destekler.</a:t>
            </a:r>
            <a:endParaRPr lang="tr-TR" dirty="0">
              <a:solidFill>
                <a:srgbClr val="000000"/>
              </a:solidFill>
              <a:latin typeface="Times New Roman" panose="02020603050405020304" pitchFamily="18" charset="0"/>
              <a:ea typeface="Times New Roman" panose="02020603050405020304" pitchFamily="18" charset="0"/>
            </a:endParaRPr>
          </a:p>
          <a:p>
            <a:pPr marL="490220" indent="-285750">
              <a:buFont typeface="Arial" panose="020B0604020202020204" pitchFamily="34" charset="0"/>
              <a:buChar char="•"/>
            </a:pPr>
            <a:r>
              <a:rPr lang="tr-TR" dirty="0" smtClean="0">
                <a:solidFill>
                  <a:srgbClr val="000000"/>
                </a:solidFill>
                <a:latin typeface="Calibri" panose="020F0502020204030204" pitchFamily="34" charset="0"/>
                <a:ea typeface="Times New Roman" panose="02020603050405020304" pitchFamily="18" charset="0"/>
              </a:rPr>
              <a:t>Okulumuzun </a:t>
            </a:r>
            <a:r>
              <a:rPr lang="tr-TR" dirty="0">
                <a:solidFill>
                  <a:srgbClr val="000000"/>
                </a:solidFill>
                <a:latin typeface="Calibri" panose="020F0502020204030204" pitchFamily="34" charset="0"/>
                <a:ea typeface="Times New Roman" panose="02020603050405020304" pitchFamily="18" charset="0"/>
              </a:rPr>
              <a:t>öğretmenlerimizin STEM eğitimiyle ilgili bilgi ve becerilerini geliştirme amaçlı öğretimi destek personeli mevcuttur.</a:t>
            </a:r>
            <a:endParaRPr lang="tr-TR" dirty="0">
              <a:solidFill>
                <a:srgbClr val="000000"/>
              </a:solidFill>
              <a:latin typeface="Times New Roman" panose="02020603050405020304" pitchFamily="18" charset="0"/>
              <a:ea typeface="Times New Roman" panose="02020603050405020304" pitchFamily="18" charset="0"/>
            </a:endParaRPr>
          </a:p>
          <a:p>
            <a:pPr marL="490220" indent="-285750">
              <a:buFont typeface="Arial" panose="020B0604020202020204" pitchFamily="34" charset="0"/>
              <a:buChar char="•"/>
            </a:pPr>
            <a:r>
              <a:rPr lang="tr-TR" dirty="0" smtClean="0">
                <a:solidFill>
                  <a:srgbClr val="000000"/>
                </a:solidFill>
                <a:latin typeface="Calibri" panose="020F0502020204030204" pitchFamily="34" charset="0"/>
                <a:ea typeface="Times New Roman" panose="02020603050405020304" pitchFamily="18" charset="0"/>
              </a:rPr>
              <a:t>Okulumuzun</a:t>
            </a:r>
            <a:r>
              <a:rPr lang="tr-TR" dirty="0">
                <a:solidFill>
                  <a:srgbClr val="000000"/>
                </a:solidFill>
                <a:latin typeface="Calibri" panose="020F0502020204030204" pitchFamily="34" charset="0"/>
                <a:ea typeface="Times New Roman" panose="02020603050405020304" pitchFamily="18" charset="0"/>
              </a:rPr>
              <a:t>, STEM projelerinin geliştirilmesinde öğretmenleri pedagojik açıdan destekleyen STEM eğitimi birimi </a:t>
            </a:r>
            <a:r>
              <a:rPr lang="tr-TR" dirty="0" smtClean="0">
                <a:solidFill>
                  <a:srgbClr val="000000"/>
                </a:solidFill>
                <a:latin typeface="Calibri" panose="020F0502020204030204" pitchFamily="34" charset="0"/>
                <a:ea typeface="Times New Roman" panose="02020603050405020304" pitchFamily="18" charset="0"/>
              </a:rPr>
              <a:t>vardır.</a:t>
            </a:r>
          </a:p>
          <a:p>
            <a:pPr marL="490220" indent="-285750">
              <a:buFont typeface="Arial" panose="020B0604020202020204" pitchFamily="34" charset="0"/>
              <a:buChar char="•"/>
            </a:pPr>
            <a:r>
              <a:rPr lang="tr-TR" dirty="0" smtClean="0">
                <a:solidFill>
                  <a:srgbClr val="000000"/>
                </a:solidFill>
                <a:latin typeface="Calibri" panose="020F0502020204030204" pitchFamily="34" charset="0"/>
                <a:ea typeface="Times New Roman" panose="02020603050405020304" pitchFamily="18" charset="0"/>
              </a:rPr>
              <a:t>Okulumuz </a:t>
            </a:r>
            <a:r>
              <a:rPr lang="tr-TR" dirty="0">
                <a:solidFill>
                  <a:srgbClr val="000000"/>
                </a:solidFill>
                <a:latin typeface="Calibri" panose="020F0502020204030204" pitchFamily="34" charset="0"/>
                <a:ea typeface="Times New Roman" panose="02020603050405020304" pitchFamily="18" charset="0"/>
              </a:rPr>
              <a:t>STEM öğretmenlerine destek sağlar ve mevcut eğitim imkânları, yüksek lisans dersleri vb. </a:t>
            </a:r>
            <a:r>
              <a:rPr lang="tr-TR" dirty="0">
                <a:solidFill>
                  <a:srgbClr val="000000"/>
                </a:solidFill>
                <a:latin typeface="Calibri" panose="020F0502020204030204" pitchFamily="34" charset="0"/>
                <a:ea typeface="Times New Roman" panose="02020603050405020304" pitchFamily="18" charset="0"/>
              </a:rPr>
              <a:t>hakkında onları bilgilendirir. Öğretmenleri ihtiyaç ve becerilerine göre bu kurslara katılmaya teşvik eder. </a:t>
            </a:r>
          </a:p>
        </p:txBody>
      </p:sp>
    </p:spTree>
    <p:extLst>
      <p:ext uri="{BB962C8B-B14F-4D97-AF65-F5344CB8AC3E}">
        <p14:creationId xmlns:p14="http://schemas.microsoft.com/office/powerpoint/2010/main" val="1140520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a:spLocks noChangeArrowheads="1"/>
          </p:cNvSpPr>
          <p:nvPr/>
        </p:nvSpPr>
        <p:spPr bwMode="auto">
          <a:xfrm>
            <a:off x="2695074" y="4137610"/>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TextBox 35"/>
          <p:cNvSpPr txBox="1"/>
          <p:nvPr/>
        </p:nvSpPr>
        <p:spPr>
          <a:xfrm>
            <a:off x="24323" y="794817"/>
            <a:ext cx="9994319" cy="46166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sz="2400" dirty="0" smtClean="0"/>
              <a:t>Mesleki Gelişim</a:t>
            </a:r>
            <a:endParaRPr lang="en-US" sz="2400" dirty="0"/>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9085" y="369510"/>
            <a:ext cx="1624289" cy="1087633"/>
          </a:xfrm>
          <a:prstGeom prst="rect">
            <a:avLst/>
          </a:prstGeom>
        </p:spPr>
      </p:pic>
      <p:sp>
        <p:nvSpPr>
          <p:cNvPr id="32" name="TextBox 31"/>
          <p:cNvSpPr txBox="1"/>
          <p:nvPr/>
        </p:nvSpPr>
        <p:spPr>
          <a:xfrm>
            <a:off x="102770" y="253330"/>
            <a:ext cx="9819322" cy="492443"/>
          </a:xfrm>
          <a:prstGeom prst="rect">
            <a:avLst/>
          </a:prstGeom>
          <a:noFill/>
        </p:spPr>
        <p:txBody>
          <a:bodyPr wrap="square" rtlCol="0">
            <a:spAutoFit/>
          </a:bodyPr>
          <a:lstStyle/>
          <a:p>
            <a:r>
              <a:rPr lang="tr-TR" sz="2510" b="1" dirty="0"/>
              <a:t>STEM Okulu = Açık bir STEM Stratejisi Olan Okul</a:t>
            </a:r>
          </a:p>
        </p:txBody>
      </p:sp>
      <p:sp>
        <p:nvSpPr>
          <p:cNvPr id="2" name="Dikdörtgen 1"/>
          <p:cNvSpPr/>
          <p:nvPr/>
        </p:nvSpPr>
        <p:spPr>
          <a:xfrm>
            <a:off x="422495" y="1643017"/>
            <a:ext cx="9596147" cy="3139321"/>
          </a:xfrm>
          <a:prstGeom prst="rect">
            <a:avLst/>
          </a:prstGeom>
        </p:spPr>
        <p:txBody>
          <a:bodyPr wrap="square">
            <a:spAutoFit/>
          </a:bodyPr>
          <a:lstStyle/>
          <a:p>
            <a:pPr marL="285750" indent="-285750">
              <a:buFont typeface="Arial" panose="020B0604020202020204" pitchFamily="34" charset="0"/>
              <a:buChar char="•"/>
            </a:pPr>
            <a:r>
              <a:rPr lang="tr-TR" dirty="0" smtClean="0"/>
              <a:t>Okulumuz </a:t>
            </a:r>
            <a:r>
              <a:rPr lang="tr-TR" dirty="0"/>
              <a:t>öğretmenlerini STEM eğitiminde kazandıkları deneyimlerini yerel, bölgesel, ulusal ve uluslararası düzeyde meslektaşlarıyla paylaşma konusunda teşvik eder ve destekler.</a:t>
            </a:r>
          </a:p>
          <a:p>
            <a:pPr marL="285750" indent="-285750">
              <a:buFont typeface="Arial" panose="020B0604020202020204" pitchFamily="34" charset="0"/>
              <a:buChar char="•"/>
            </a:pPr>
            <a:r>
              <a:rPr lang="tr-TR" dirty="0" smtClean="0"/>
              <a:t>Okulumuz </a:t>
            </a:r>
            <a:r>
              <a:rPr lang="tr-TR" dirty="0"/>
              <a:t>kendi bünyesinde ya da dışında öğrencileri STEM meslekleri hakkında bilgilendiren meslek danışmanlarıyla çalışır.</a:t>
            </a:r>
          </a:p>
          <a:p>
            <a:pPr marL="285750" indent="-285750">
              <a:buFont typeface="Arial" panose="020B0604020202020204" pitchFamily="34" charset="0"/>
              <a:buChar char="•"/>
            </a:pPr>
            <a:r>
              <a:rPr lang="tr-TR" dirty="0" smtClean="0"/>
              <a:t>Okulumuz </a:t>
            </a:r>
            <a:r>
              <a:rPr lang="tr-TR" dirty="0"/>
              <a:t>öğretmenlerine STEM eğitiminde mesleki gelişimlerini planlamada ve uygulamada yardımcı olur.</a:t>
            </a:r>
          </a:p>
          <a:p>
            <a:pPr marL="285750" indent="-285750">
              <a:buFont typeface="Arial" panose="020B0604020202020204" pitchFamily="34" charset="0"/>
              <a:buChar char="•"/>
            </a:pPr>
            <a:r>
              <a:rPr lang="tr-TR" dirty="0" smtClean="0"/>
              <a:t>Öğretmenlerimiz</a:t>
            </a:r>
            <a:r>
              <a:rPr lang="tr-TR" dirty="0"/>
              <a:t>, eğitim alanları ve öğrettikleri konu hakkında yeterli bilgiye sahiptir, yeniliklerle ilgilenir ve bunları takip eder. STEM eğitimi alanında yeterli seviyede çalışırlar, etkili ve en iyi şekilde öğretmek isterler.</a:t>
            </a:r>
          </a:p>
          <a:p>
            <a:pPr marL="285750" indent="-285750">
              <a:buFont typeface="Arial" panose="020B0604020202020204" pitchFamily="34" charset="0"/>
              <a:buChar char="•"/>
            </a:pPr>
            <a:r>
              <a:rPr lang="tr-TR" dirty="0" smtClean="0"/>
              <a:t>Öğretmenlerin </a:t>
            </a:r>
            <a:r>
              <a:rPr lang="tr-TR" dirty="0"/>
              <a:t>mesleki deneyimi, eğitim süreçlerini sürekli iyileştirmeye çalışma, öğrencilerin başarılarını iyileştirmeye ve öğretimi en iyi şekilde sunmaya yönelik tutuma dayanır.</a:t>
            </a:r>
          </a:p>
        </p:txBody>
      </p:sp>
    </p:spTree>
    <p:extLst>
      <p:ext uri="{BB962C8B-B14F-4D97-AF65-F5344CB8AC3E}">
        <p14:creationId xmlns:p14="http://schemas.microsoft.com/office/powerpoint/2010/main" val="2224690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itl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PolicyDirtyBag xmlns="microsoft.office.server.policy.changes">
  <Microsoft.Office.RecordsManagement.PolicyFeatures.Expiration op="Delete"/>
</PolicyDirtyBag>
</file>

<file path=customXml/item3.xml><?xml version="1.0" encoding="utf-8"?>
<ct:contentTypeSchema xmlns:ct="http://schemas.microsoft.com/office/2006/metadata/contentType" xmlns:ma="http://schemas.microsoft.com/office/2006/metadata/properties/metaAttributes" ct:_="" ma:_="" ma:contentTypeName="Document" ma:contentTypeID="0x0101007404A80D44CF8E4CA6523EF81EDB643B" ma:contentTypeVersion="45" ma:contentTypeDescription="Create a new document." ma:contentTypeScope="" ma:versionID="32585736bd81ab7687b04990653f11b8">
  <xsd:schema xmlns:xsd="http://www.w3.org/2001/XMLSchema" xmlns:xs="http://www.w3.org/2001/XMLSchema" xmlns:p="http://schemas.microsoft.com/office/2006/metadata/properties" xmlns:ns1="http://schemas.microsoft.com/sharepoint/v3" xmlns:ns2="f71a82e9-6e7c-42e0-9e82-8aeef2368e32" targetNamespace="http://schemas.microsoft.com/office/2006/metadata/properties" ma:root="true" ma:fieldsID="ce0207e53f1f299c44c6f13a1dd38318" ns1:_="" ns2:_="">
    <xsd:import namespace="http://schemas.microsoft.com/sharepoint/v3"/>
    <xsd:import namespace="f71a82e9-6e7c-42e0-9e82-8aeef2368e32"/>
    <xsd:element name="properties">
      <xsd:complexType>
        <xsd:sequence>
          <xsd:element name="documentManagement">
            <xsd:complexType>
              <xsd:all>
                <xsd:element ref="ns2:Update_x0020_Schedule" minOccurs="0"/>
                <xsd:element ref="ns2:Document_x0020_Owner" minOccurs="0"/>
                <xsd:element ref="ns2:Expiration_x0020_Date0" minOccurs="0"/>
                <xsd:element ref="ns2:Link"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 ma:hidden="true" ma:internalName="PublishingStartDate">
      <xsd:simpleType>
        <xsd:restriction base="dms:Unknown"/>
      </xsd:simpleType>
    </xsd:element>
    <xsd:element name="PublishingExpirationDate" ma:index="13"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71a82e9-6e7c-42e0-9e82-8aeef2368e32" elementFormDefault="qualified">
    <xsd:import namespace="http://schemas.microsoft.com/office/2006/documentManagement/types"/>
    <xsd:import namespace="http://schemas.microsoft.com/office/infopath/2007/PartnerControls"/>
    <xsd:element name="Update_x0020_Schedule" ma:index="8" nillable="true" ma:displayName="Update Schedule" ma:default="Select:" ma:format="Dropdown" ma:internalName="Update_x0020_Schedule">
      <xsd:simpleType>
        <xsd:restriction base="dms:Choice">
          <xsd:enumeration value="Select:"/>
          <xsd:enumeration value="Quarterly"/>
          <xsd:enumeration value="Semi-annual"/>
          <xsd:enumeration value="Annual"/>
        </xsd:restriction>
      </xsd:simpleType>
    </xsd:element>
    <xsd:element name="Document_x0020_Owner" ma:index="9" nillable="true" ma:displayName="Document Owner" ma:list="UserInfo" ma:SharePointGroup="0" ma:internalName="Document_x0020_Owner" ma:showField="EMail">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ation_x0020_Date0" ma:index="10" nillable="true" ma:displayName="Expiration Date" ma:format="DateOnly" ma:internalName="Expiration_x0020_Date0">
      <xsd:simpleType>
        <xsd:restriction base="dms:DateTime"/>
      </xsd:simpleType>
    </xsd:element>
    <xsd:element name="Link" ma:index="11"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Update_x0020_Schedule xmlns="f71a82e9-6e7c-42e0-9e82-8aeef2368e32">Annual</Update_x0020_Schedule>
    <Expiration_x0020_Date0 xmlns="f71a82e9-6e7c-42e0-9e82-8aeef2368e32">2014-01-07T08:00:00+00:00</Expiration_x0020_Date0>
    <Document_x0020_Owner xmlns="f71a82e9-6e7c-42e0-9e82-8aeef2368e32">
      <UserInfo>
        <DisplayName>Parikh, Jyoti N</DisplayName>
        <AccountId>21</AccountId>
        <AccountType/>
      </UserInfo>
    </Document_x0020_Owner>
    <Link xmlns="f71a82e9-6e7c-42e0-9e82-8aeef2368e32">
      <Url xsi:nil="true"/>
      <Description xsi:nil="true"/>
    </Link>
    <PublishingExpirationDate xmlns="http://schemas.microsoft.com/sharepoint/v3" xsi:nil="true"/>
    <PublishingStartDate xmlns="http://schemas.microsoft.com/sharepoint/v3" xsi:nil="true"/>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F022738-F492-4B85-B63E-2E16042E086C}">
  <ds:schemaRefs>
    <ds:schemaRef ds:uri="http://schemas.microsoft.com/sharepoint/v3/contenttype/forms"/>
  </ds:schemaRefs>
</ds:datastoreItem>
</file>

<file path=customXml/itemProps2.xml><?xml version="1.0" encoding="utf-8"?>
<ds:datastoreItem xmlns:ds="http://schemas.openxmlformats.org/officeDocument/2006/customXml" ds:itemID="{531080F7-1CAE-4267-B58C-51C414AD59EA}">
  <ds:schemaRefs>
    <ds:schemaRef ds:uri="microsoft.office.server.policy.changes"/>
  </ds:schemaRefs>
</ds:datastoreItem>
</file>

<file path=customXml/itemProps3.xml><?xml version="1.0" encoding="utf-8"?>
<ds:datastoreItem xmlns:ds="http://schemas.openxmlformats.org/officeDocument/2006/customXml" ds:itemID="{4D287433-EA0C-4F36-9535-9D4F35EC5A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71a82e9-6e7c-42e0-9e82-8aeef2368e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A2721DF-2BB7-4C2B-8CBA-FA83B9C9AC70}">
  <ds:schemaRefs>
    <ds:schemaRef ds:uri="http://schemas.microsoft.com/office/2006/metadata/properties"/>
    <ds:schemaRef ds:uri="f71a82e9-6e7c-42e0-9e82-8aeef2368e32"/>
    <ds:schemaRef ds:uri="http://www.w3.org/XML/1998/namespace"/>
    <ds:schemaRef ds:uri="http://schemas.openxmlformats.org/package/2006/metadata/core-properties"/>
    <ds:schemaRef ds:uri="http://schemas.microsoft.com/office/2006/documentManagement/types"/>
    <ds:schemaRef ds:uri="http://schemas.microsoft.com/sharepoint/v3"/>
    <ds:schemaRef ds:uri="http://purl.org/dc/elements/1.1/"/>
    <ds:schemaRef ds:uri="http://schemas.microsoft.com/office/infopath/2007/PartnerControls"/>
    <ds:schemaRef ds:uri="http://purl.org/dc/dcmitype/"/>
    <ds:schemaRef ds:uri="http://purl.org/dc/terms/"/>
  </ds:schemaRefs>
</ds:datastoreItem>
</file>

<file path=customXml/itemProps5.xml><?xml version="1.0" encoding="utf-8"?>
<ds:datastoreItem xmlns:ds="http://schemas.openxmlformats.org/officeDocument/2006/customXml" ds:itemID="{ED1EBD37-B39F-4123-BE21-D58D3621F1E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12-545_Education-PPT-template_r00.potx</Template>
  <TotalTime>5956</TotalTime>
  <Words>1428</Words>
  <Application>Microsoft Office PowerPoint</Application>
  <PresentationFormat>Geniş ekran</PresentationFormat>
  <Paragraphs>131</Paragraphs>
  <Slides>15</Slides>
  <Notes>0</Notes>
  <HiddenSlides>0</HiddenSlides>
  <MMClips>0</MMClips>
  <ScaleCrop>false</ScaleCrop>
  <HeadingPairs>
    <vt:vector size="6" baseType="variant">
      <vt:variant>
        <vt:lpstr>Kullanılan Yazı Tipleri</vt:lpstr>
      </vt:variant>
      <vt:variant>
        <vt:i4>12</vt:i4>
      </vt:variant>
      <vt:variant>
        <vt:lpstr>Tema</vt:lpstr>
      </vt:variant>
      <vt:variant>
        <vt:i4>6</vt:i4>
      </vt:variant>
      <vt:variant>
        <vt:lpstr>Slayt Başlıkları</vt:lpstr>
      </vt:variant>
      <vt:variant>
        <vt:i4>15</vt:i4>
      </vt:variant>
    </vt:vector>
  </HeadingPairs>
  <TitlesOfParts>
    <vt:vector size="33" baseType="lpstr">
      <vt:lpstr>Arial Unicode MS</vt:lpstr>
      <vt:lpstr>SimSun</vt:lpstr>
      <vt:lpstr>Arial</vt:lpstr>
      <vt:lpstr>Arial Bold</vt:lpstr>
      <vt:lpstr>Calibri</vt:lpstr>
      <vt:lpstr>Calibri Light</vt:lpstr>
      <vt:lpstr>Gill Sans</vt:lpstr>
      <vt:lpstr>MS Mincho</vt:lpstr>
      <vt:lpstr>Tahoma</vt:lpstr>
      <vt:lpstr>Times New Roman</vt:lpstr>
      <vt:lpstr>Verdana</vt:lpstr>
      <vt:lpstr>ヒラギノ角ゴ ProN W3</vt:lpstr>
      <vt:lpstr>1_Default</vt:lpstr>
      <vt:lpstr>1_Title1</vt:lpstr>
      <vt:lpstr>Custom Design</vt:lpstr>
      <vt:lpstr>2_Custom Design</vt:lpstr>
      <vt:lpstr>3_Custom Design</vt:lpstr>
      <vt:lpstr>4_Custom Design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Editable Intel® Education powerpoint template</dc:title>
  <dc:creator>Peter</dc:creator>
  <cp:lastModifiedBy>Tunc Erdal AKDUR</cp:lastModifiedBy>
  <cp:revision>598</cp:revision>
  <cp:lastPrinted>2019-07-18T11:38:07Z</cp:lastPrinted>
  <dcterms:created xsi:type="dcterms:W3CDTF">2011-09-21T21:32:16Z</dcterms:created>
  <dcterms:modified xsi:type="dcterms:W3CDTF">2019-08-21T13:34:06Z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0x0101007404A80D44CF8E4CA6523EF81EDB643B</vt:lpwstr>
  </property>
  <property fmtid="{D5CDD505-2E9C-101B-9397-08002B2CF9AE}" pid="3" name="ItemRetentionFormula">
    <vt:lpwstr/>
  </property>
  <property fmtid="{D5CDD505-2E9C-101B-9397-08002B2CF9AE}" pid="4" name="_dlc_policyId">
    <vt:lpwstr/>
  </property>
  <property fmtid="{D5CDD505-2E9C-101B-9397-08002B2CF9AE}" pid="5" name="_dlc_DocIdItemGuid">
    <vt:lpwstr>ae7fac2a-9446-419c-a5c3-e772b28455d3</vt:lpwstr>
  </property>
  <property fmtid="{D5CDD505-2E9C-101B-9397-08002B2CF9AE}" pid="6" name="_dlc_DocId">
    <vt:lpwstr>4E32A3N3VKVZ-5-569</vt:lpwstr>
  </property>
  <property fmtid="{D5CDD505-2E9C-101B-9397-08002B2CF9AE}" pid="7" name="_dlc_DocIdUrl">
    <vt:lpwstr>https://sharepoint.amr.ith.intel.com/sites/MrktToolkit/_layouts/DocIdRedir.aspx?ID=4E32A3N3VKVZ-5-569, 4E32A3N3VKVZ-5-569</vt:lpwstr>
  </property>
</Properties>
</file>