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notesMasterIdLst>
    <p:notesMasterId r:id="rId40"/>
  </p:notesMasterIdLst>
  <p:sldIdLst>
    <p:sldId id="345" r:id="rId2"/>
    <p:sldId id="319" r:id="rId3"/>
    <p:sldId id="355" r:id="rId4"/>
    <p:sldId id="318" r:id="rId5"/>
    <p:sldId id="322" r:id="rId6"/>
    <p:sldId id="340" r:id="rId7"/>
    <p:sldId id="341" r:id="rId8"/>
    <p:sldId id="357" r:id="rId9"/>
    <p:sldId id="292" r:id="rId10"/>
    <p:sldId id="321" r:id="rId11"/>
    <p:sldId id="320" r:id="rId12"/>
    <p:sldId id="338" r:id="rId13"/>
    <p:sldId id="257" r:id="rId14"/>
    <p:sldId id="327" r:id="rId15"/>
    <p:sldId id="256" r:id="rId16"/>
    <p:sldId id="326" r:id="rId17"/>
    <p:sldId id="371" r:id="rId18"/>
    <p:sldId id="329" r:id="rId19"/>
    <p:sldId id="330" r:id="rId20"/>
    <p:sldId id="331" r:id="rId21"/>
    <p:sldId id="325" r:id="rId22"/>
    <p:sldId id="363" r:id="rId23"/>
    <p:sldId id="368" r:id="rId24"/>
    <p:sldId id="434" r:id="rId25"/>
    <p:sldId id="336" r:id="rId26"/>
    <p:sldId id="342" r:id="rId27"/>
    <p:sldId id="258" r:id="rId28"/>
    <p:sldId id="261" r:id="rId29"/>
    <p:sldId id="365" r:id="rId30"/>
    <p:sldId id="366" r:id="rId31"/>
    <p:sldId id="343" r:id="rId32"/>
    <p:sldId id="369" r:id="rId33"/>
    <p:sldId id="370" r:id="rId34"/>
    <p:sldId id="259" r:id="rId35"/>
    <p:sldId id="260" r:id="rId36"/>
    <p:sldId id="399" r:id="rId37"/>
    <p:sldId id="400" r:id="rId38"/>
    <p:sldId id="383" r:id="rId39"/>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Açık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87" autoAdjust="0"/>
    <p:restoredTop sz="94711" autoAdjust="0"/>
  </p:normalViewPr>
  <p:slideViewPr>
    <p:cSldViewPr>
      <p:cViewPr varScale="1">
        <p:scale>
          <a:sx n="109" d="100"/>
          <a:sy n="109" d="100"/>
        </p:scale>
        <p:origin x="139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51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DF09777-6547-4112-9DA6-F2341AACA5B2}" type="datetimeFigureOut">
              <a:rPr lang="tr-TR"/>
              <a:pPr>
                <a:defRPr/>
              </a:pPr>
              <a:t>7.07.2017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E4ABE5D-EA9A-477E-B0E5-2CF3C8C54530}" type="slidenum">
              <a:rPr lang="tr-TR"/>
              <a:pPr>
                <a:defRPr/>
              </a:pPr>
              <a:t>‹#›</a:t>
            </a:fld>
            <a:endParaRPr lang="tr-TR"/>
          </a:p>
        </p:txBody>
      </p:sp>
    </p:spTree>
    <p:extLst>
      <p:ext uri="{BB962C8B-B14F-4D97-AF65-F5344CB8AC3E}">
        <p14:creationId xmlns:p14="http://schemas.microsoft.com/office/powerpoint/2010/main" val="34896303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p:cNvSpPr>
            <a:spLocks noGrp="1" noChangeArrowheads="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8B0B98C6-8ED0-4C51-A970-3F6CE0BA6893}" type="datetime1">
              <a:rPr lang="tr-TR" smtClean="0"/>
              <a:pPr fontAlgn="base">
                <a:spcBef>
                  <a:spcPct val="0"/>
                </a:spcBef>
                <a:spcAft>
                  <a:spcPct val="0"/>
                </a:spcAft>
                <a:defRPr/>
              </a:pPr>
              <a:t>7.07.2017</a:t>
            </a:fld>
            <a:endParaRPr lang="en-US" smtClean="0"/>
          </a:p>
        </p:txBody>
      </p:sp>
      <p:sp>
        <p:nvSpPr>
          <p:cNvPr id="72707" name="Rectangle 6"/>
          <p:cNvSpPr>
            <a:spLocks noGrp="1" noChangeArrowheads="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t>12.01.2007</a:t>
            </a:r>
          </a:p>
        </p:txBody>
      </p:sp>
      <p:sp>
        <p:nvSpPr>
          <p:cNvPr id="7270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E469F93-54D0-444A-A1EB-FB72CCA7D864}" type="slidenum">
              <a:rPr lang="en-US" smtClean="0"/>
              <a:pPr fontAlgn="base">
                <a:spcBef>
                  <a:spcPct val="0"/>
                </a:spcBef>
                <a:spcAft>
                  <a:spcPct val="0"/>
                </a:spcAft>
                <a:defRPr/>
              </a:pPr>
              <a:t>2</a:t>
            </a:fld>
            <a:endParaRPr lang="en-US" smtClean="0"/>
          </a:p>
        </p:txBody>
      </p:sp>
      <p:sp>
        <p:nvSpPr>
          <p:cNvPr id="8602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602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extLst>
      <p:ext uri="{BB962C8B-B14F-4D97-AF65-F5344CB8AC3E}">
        <p14:creationId xmlns:p14="http://schemas.microsoft.com/office/powerpoint/2010/main" val="786388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9625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82948"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8C93A49-8BF0-495E-8CA6-3C75E715DEFD}" type="slidenum">
              <a:rPr lang="en-GB" smtClean="0"/>
              <a:pPr fontAlgn="base">
                <a:spcBef>
                  <a:spcPct val="0"/>
                </a:spcBef>
                <a:spcAft>
                  <a:spcPct val="0"/>
                </a:spcAft>
                <a:defRPr/>
              </a:pPr>
              <a:t>16</a:t>
            </a:fld>
            <a:endParaRPr lang="en-GB" smtClean="0"/>
          </a:p>
        </p:txBody>
      </p:sp>
    </p:spTree>
    <p:extLst>
      <p:ext uri="{BB962C8B-B14F-4D97-AF65-F5344CB8AC3E}">
        <p14:creationId xmlns:p14="http://schemas.microsoft.com/office/powerpoint/2010/main" val="26074502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94B98A83-31E6-403D-9A4A-33DBE12569DC}" type="datetime1">
              <a:rPr lang="tr-TR" smtClean="0"/>
              <a:pPr fontAlgn="base">
                <a:spcBef>
                  <a:spcPct val="0"/>
                </a:spcBef>
                <a:spcAft>
                  <a:spcPct val="0"/>
                </a:spcAft>
                <a:defRPr/>
              </a:pPr>
              <a:t>7.07.2017</a:t>
            </a:fld>
            <a:endParaRPr lang="en-US" smtClean="0"/>
          </a:p>
        </p:txBody>
      </p:sp>
      <p:sp>
        <p:nvSpPr>
          <p:cNvPr id="83971" name="Rectangle 6"/>
          <p:cNvSpPr>
            <a:spLocks noGrp="1" noChangeArrowheads="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t>12.01.2007</a:t>
            </a:r>
          </a:p>
        </p:txBody>
      </p:sp>
      <p:sp>
        <p:nvSpPr>
          <p:cNvPr id="8397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59AD7B2-3F98-4D19-AFF5-9F93031E3DD2}" type="slidenum">
              <a:rPr lang="en-US" smtClean="0"/>
              <a:pPr fontAlgn="base">
                <a:spcBef>
                  <a:spcPct val="0"/>
                </a:spcBef>
                <a:spcAft>
                  <a:spcPct val="0"/>
                </a:spcAft>
                <a:defRPr/>
              </a:pPr>
              <a:t>20</a:t>
            </a:fld>
            <a:endParaRPr lang="en-US" smtClean="0"/>
          </a:p>
        </p:txBody>
      </p:sp>
      <p:sp>
        <p:nvSpPr>
          <p:cNvPr id="9728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728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extLst>
      <p:ext uri="{BB962C8B-B14F-4D97-AF65-F5344CB8AC3E}">
        <p14:creationId xmlns:p14="http://schemas.microsoft.com/office/powerpoint/2010/main" val="4266273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9830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84996"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A947040-A7A7-4078-AB15-2667F4B541BC}" type="slidenum">
              <a:rPr lang="en-GB" smtClean="0"/>
              <a:pPr fontAlgn="base">
                <a:spcBef>
                  <a:spcPct val="0"/>
                </a:spcBef>
                <a:spcAft>
                  <a:spcPct val="0"/>
                </a:spcAft>
                <a:defRPr/>
              </a:pPr>
              <a:t>21</a:t>
            </a:fld>
            <a:endParaRPr lang="en-GB" smtClean="0"/>
          </a:p>
        </p:txBody>
      </p:sp>
    </p:spTree>
    <p:extLst>
      <p:ext uri="{BB962C8B-B14F-4D97-AF65-F5344CB8AC3E}">
        <p14:creationId xmlns:p14="http://schemas.microsoft.com/office/powerpoint/2010/main" val="18417136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9933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86020"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2B5ADD2-4A44-4D5E-B5B5-67285F699333}" type="slidenum">
              <a:rPr lang="en-GB" smtClean="0"/>
              <a:pPr fontAlgn="base">
                <a:spcBef>
                  <a:spcPct val="0"/>
                </a:spcBef>
                <a:spcAft>
                  <a:spcPct val="0"/>
                </a:spcAft>
                <a:defRPr/>
              </a:pPr>
              <a:t>26</a:t>
            </a:fld>
            <a:endParaRPr lang="en-GB" smtClean="0"/>
          </a:p>
        </p:txBody>
      </p:sp>
    </p:spTree>
    <p:extLst>
      <p:ext uri="{BB962C8B-B14F-4D97-AF65-F5344CB8AC3E}">
        <p14:creationId xmlns:p14="http://schemas.microsoft.com/office/powerpoint/2010/main" val="2948179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0035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88068"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19B1FC-7906-4C55-B491-B53AB2F5E495}" type="slidenum">
              <a:rPr lang="en-GB" smtClean="0"/>
              <a:pPr fontAlgn="base">
                <a:spcBef>
                  <a:spcPct val="0"/>
                </a:spcBef>
                <a:spcAft>
                  <a:spcPct val="0"/>
                </a:spcAft>
                <a:defRPr/>
              </a:pPr>
              <a:t>27</a:t>
            </a:fld>
            <a:endParaRPr lang="en-GB" smtClean="0"/>
          </a:p>
        </p:txBody>
      </p:sp>
    </p:spTree>
    <p:extLst>
      <p:ext uri="{BB962C8B-B14F-4D97-AF65-F5344CB8AC3E}">
        <p14:creationId xmlns:p14="http://schemas.microsoft.com/office/powerpoint/2010/main" val="31612372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0137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89092"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6622AA-5075-414A-B75A-D8440D4C195E}" type="slidenum">
              <a:rPr lang="en-GB" smtClean="0"/>
              <a:pPr fontAlgn="base">
                <a:spcBef>
                  <a:spcPct val="0"/>
                </a:spcBef>
                <a:spcAft>
                  <a:spcPct val="0"/>
                </a:spcAft>
                <a:defRPr/>
              </a:pPr>
              <a:t>28</a:t>
            </a:fld>
            <a:endParaRPr lang="en-GB" smtClean="0"/>
          </a:p>
        </p:txBody>
      </p:sp>
    </p:spTree>
    <p:extLst>
      <p:ext uri="{BB962C8B-B14F-4D97-AF65-F5344CB8AC3E}">
        <p14:creationId xmlns:p14="http://schemas.microsoft.com/office/powerpoint/2010/main" val="29398328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0240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90116"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7F567AD-767D-4ACD-A829-7F540C850E89}" type="slidenum">
              <a:rPr lang="en-GB" smtClean="0"/>
              <a:pPr fontAlgn="base">
                <a:spcBef>
                  <a:spcPct val="0"/>
                </a:spcBef>
                <a:spcAft>
                  <a:spcPct val="0"/>
                </a:spcAft>
                <a:defRPr/>
              </a:pPr>
              <a:t>32</a:t>
            </a:fld>
            <a:endParaRPr lang="en-GB" smtClean="0"/>
          </a:p>
        </p:txBody>
      </p:sp>
    </p:spTree>
    <p:extLst>
      <p:ext uri="{BB962C8B-B14F-4D97-AF65-F5344CB8AC3E}">
        <p14:creationId xmlns:p14="http://schemas.microsoft.com/office/powerpoint/2010/main" val="9238847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0445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92164"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CDC024A-0123-4CA0-925A-F23098B114DB}" type="slidenum">
              <a:rPr lang="en-GB" smtClean="0"/>
              <a:pPr fontAlgn="base">
                <a:spcBef>
                  <a:spcPct val="0"/>
                </a:spcBef>
                <a:spcAft>
                  <a:spcPct val="0"/>
                </a:spcAft>
                <a:defRPr/>
              </a:pPr>
              <a:t>33</a:t>
            </a:fld>
            <a:endParaRPr lang="en-GB" smtClean="0"/>
          </a:p>
        </p:txBody>
      </p:sp>
    </p:spTree>
    <p:extLst>
      <p:ext uri="{BB962C8B-B14F-4D97-AF65-F5344CB8AC3E}">
        <p14:creationId xmlns:p14="http://schemas.microsoft.com/office/powerpoint/2010/main" val="8506588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0342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91140"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0E55B8-FE5F-4D0B-A30D-2924E6DA5F96}" type="slidenum">
              <a:rPr lang="en-GB" smtClean="0"/>
              <a:pPr fontAlgn="base">
                <a:spcBef>
                  <a:spcPct val="0"/>
                </a:spcBef>
                <a:spcAft>
                  <a:spcPct val="0"/>
                </a:spcAft>
                <a:defRPr/>
              </a:pPr>
              <a:t>34</a:t>
            </a:fld>
            <a:endParaRPr lang="en-GB" smtClean="0"/>
          </a:p>
        </p:txBody>
      </p:sp>
    </p:spTree>
    <p:extLst>
      <p:ext uri="{BB962C8B-B14F-4D97-AF65-F5344CB8AC3E}">
        <p14:creationId xmlns:p14="http://schemas.microsoft.com/office/powerpoint/2010/main" val="26255232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0547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93188"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F8C6334-7990-4E86-9739-656CEA6FA704}" type="slidenum">
              <a:rPr lang="en-GB" smtClean="0"/>
              <a:pPr fontAlgn="base">
                <a:spcBef>
                  <a:spcPct val="0"/>
                </a:spcBef>
                <a:spcAft>
                  <a:spcPct val="0"/>
                </a:spcAft>
                <a:defRPr/>
              </a:pPr>
              <a:t>35</a:t>
            </a:fld>
            <a:endParaRPr lang="en-GB" smtClean="0"/>
          </a:p>
        </p:txBody>
      </p:sp>
    </p:spTree>
    <p:extLst>
      <p:ext uri="{BB962C8B-B14F-4D97-AF65-F5344CB8AC3E}">
        <p14:creationId xmlns:p14="http://schemas.microsoft.com/office/powerpoint/2010/main" val="1596838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ChangeArrowheads="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137AF56F-5C81-47A8-A8C2-6FA1AD661A97}" type="datetime1">
              <a:rPr lang="tr-TR" smtClean="0"/>
              <a:pPr fontAlgn="base">
                <a:spcBef>
                  <a:spcPct val="0"/>
                </a:spcBef>
                <a:spcAft>
                  <a:spcPct val="0"/>
                </a:spcAft>
                <a:defRPr/>
              </a:pPr>
              <a:t>7.07.2017</a:t>
            </a:fld>
            <a:endParaRPr lang="en-US" smtClean="0"/>
          </a:p>
        </p:txBody>
      </p:sp>
      <p:sp>
        <p:nvSpPr>
          <p:cNvPr id="73731" name="Rectangle 6"/>
          <p:cNvSpPr>
            <a:spLocks noGrp="1" noChangeArrowheads="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t>12.01.2007</a:t>
            </a:r>
          </a:p>
        </p:txBody>
      </p:sp>
      <p:sp>
        <p:nvSpPr>
          <p:cNvPr id="7373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C8260A3-72A7-4BCE-A3CE-8E8B8D56304B}" type="slidenum">
              <a:rPr lang="en-US" smtClean="0"/>
              <a:pPr fontAlgn="base">
                <a:spcBef>
                  <a:spcPct val="0"/>
                </a:spcBef>
                <a:spcAft>
                  <a:spcPct val="0"/>
                </a:spcAft>
                <a:defRPr/>
              </a:pPr>
              <a:t>4</a:t>
            </a:fld>
            <a:endParaRPr lang="en-US" smtClean="0"/>
          </a:p>
        </p:txBody>
      </p:sp>
      <p:sp>
        <p:nvSpPr>
          <p:cNvPr id="8704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704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extLst>
      <p:ext uri="{BB962C8B-B14F-4D97-AF65-F5344CB8AC3E}">
        <p14:creationId xmlns:p14="http://schemas.microsoft.com/office/powerpoint/2010/main" val="2343383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8806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4756"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FC1F55B-522F-4413-9E64-E3DAF6F61CB7}" type="slidenum">
              <a:rPr lang="en-US" smtClean="0"/>
              <a:pPr fontAlgn="base">
                <a:spcBef>
                  <a:spcPct val="0"/>
                </a:spcBef>
                <a:spcAft>
                  <a:spcPct val="0"/>
                </a:spcAft>
                <a:defRPr/>
              </a:pPr>
              <a:t>6</a:t>
            </a:fld>
            <a:endParaRPr lang="en-US" smtClean="0"/>
          </a:p>
        </p:txBody>
      </p:sp>
    </p:spTree>
    <p:extLst>
      <p:ext uri="{BB962C8B-B14F-4D97-AF65-F5344CB8AC3E}">
        <p14:creationId xmlns:p14="http://schemas.microsoft.com/office/powerpoint/2010/main" val="3288864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8909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5780"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DF5636E-6D71-4ECD-9731-7755D2F548DD}" type="slidenum">
              <a:rPr lang="en-US" smtClean="0"/>
              <a:pPr fontAlgn="base">
                <a:spcBef>
                  <a:spcPct val="0"/>
                </a:spcBef>
                <a:spcAft>
                  <a:spcPct val="0"/>
                </a:spcAft>
                <a:defRPr/>
              </a:pPr>
              <a:t>7</a:t>
            </a:fld>
            <a:endParaRPr lang="en-US" smtClean="0"/>
          </a:p>
        </p:txBody>
      </p:sp>
    </p:spTree>
    <p:extLst>
      <p:ext uri="{BB962C8B-B14F-4D97-AF65-F5344CB8AC3E}">
        <p14:creationId xmlns:p14="http://schemas.microsoft.com/office/powerpoint/2010/main" val="2679704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9011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6804"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976F27-E5FB-4480-88B9-5AF21996AF4E}" type="slidenum">
              <a:rPr lang="en-GB" smtClean="0"/>
              <a:pPr fontAlgn="base">
                <a:spcBef>
                  <a:spcPct val="0"/>
                </a:spcBef>
                <a:spcAft>
                  <a:spcPct val="0"/>
                </a:spcAft>
                <a:defRPr/>
              </a:pPr>
              <a:t>8</a:t>
            </a:fld>
            <a:endParaRPr lang="en-GB" smtClean="0"/>
          </a:p>
        </p:txBody>
      </p:sp>
    </p:spTree>
    <p:extLst>
      <p:ext uri="{BB962C8B-B14F-4D97-AF65-F5344CB8AC3E}">
        <p14:creationId xmlns:p14="http://schemas.microsoft.com/office/powerpoint/2010/main" val="4050092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9216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8852"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4DAB68B-D0A9-4FFE-A36A-2007E566242B}" type="slidenum">
              <a:rPr lang="en-GB" smtClean="0"/>
              <a:pPr fontAlgn="base">
                <a:spcBef>
                  <a:spcPct val="0"/>
                </a:spcBef>
                <a:spcAft>
                  <a:spcPct val="0"/>
                </a:spcAft>
                <a:defRPr/>
              </a:pPr>
              <a:t>9</a:t>
            </a:fld>
            <a:endParaRPr lang="en-GB" smtClean="0"/>
          </a:p>
        </p:txBody>
      </p:sp>
    </p:spTree>
    <p:extLst>
      <p:ext uri="{BB962C8B-B14F-4D97-AF65-F5344CB8AC3E}">
        <p14:creationId xmlns:p14="http://schemas.microsoft.com/office/powerpoint/2010/main" val="2818868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9318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9876"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4162A7-E981-45B2-A5D6-DD8A1A48DD19}" type="slidenum">
              <a:rPr lang="en-GB" smtClean="0"/>
              <a:pPr fontAlgn="base">
                <a:spcBef>
                  <a:spcPct val="0"/>
                </a:spcBef>
                <a:spcAft>
                  <a:spcPct val="0"/>
                </a:spcAft>
                <a:defRPr/>
              </a:pPr>
              <a:t>13</a:t>
            </a:fld>
            <a:endParaRPr lang="en-GB" smtClean="0"/>
          </a:p>
        </p:txBody>
      </p:sp>
    </p:spTree>
    <p:extLst>
      <p:ext uri="{BB962C8B-B14F-4D97-AF65-F5344CB8AC3E}">
        <p14:creationId xmlns:p14="http://schemas.microsoft.com/office/powerpoint/2010/main" val="97494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9421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80900"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6F6A6E-6C08-405D-8ED6-085835721454}" type="slidenum">
              <a:rPr lang="en-GB" smtClean="0"/>
              <a:pPr fontAlgn="base">
                <a:spcBef>
                  <a:spcPct val="0"/>
                </a:spcBef>
                <a:spcAft>
                  <a:spcPct val="0"/>
                </a:spcAft>
                <a:defRPr/>
              </a:pPr>
              <a:t>14</a:t>
            </a:fld>
            <a:endParaRPr lang="en-GB" smtClean="0"/>
          </a:p>
        </p:txBody>
      </p:sp>
    </p:spTree>
    <p:extLst>
      <p:ext uri="{BB962C8B-B14F-4D97-AF65-F5344CB8AC3E}">
        <p14:creationId xmlns:p14="http://schemas.microsoft.com/office/powerpoint/2010/main" val="64212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9523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81924"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59C8CEE-45A0-45E0-BB94-9E44BB92FEEC}" type="slidenum">
              <a:rPr lang="en-GB" smtClean="0"/>
              <a:pPr fontAlgn="base">
                <a:spcBef>
                  <a:spcPct val="0"/>
                </a:spcBef>
                <a:spcAft>
                  <a:spcPct val="0"/>
                </a:spcAft>
                <a:defRPr/>
              </a:pPr>
              <a:t>15</a:t>
            </a:fld>
            <a:endParaRPr lang="en-GB" smtClean="0"/>
          </a:p>
        </p:txBody>
      </p:sp>
    </p:spTree>
    <p:extLst>
      <p:ext uri="{BB962C8B-B14F-4D97-AF65-F5344CB8AC3E}">
        <p14:creationId xmlns:p14="http://schemas.microsoft.com/office/powerpoint/2010/main" val="13734095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fld id="{30B9D7CB-DBF5-48B1-81FD-0D28D347F711}" type="datetimeFigureOut">
              <a:rPr lang="tr-TR"/>
              <a:pPr>
                <a:defRPr/>
              </a:pPr>
              <a:t>7.07.2017</a:t>
            </a:fld>
            <a:endParaRPr lang="tr-TR"/>
          </a:p>
        </p:txBody>
      </p:sp>
      <p:sp>
        <p:nvSpPr>
          <p:cNvPr id="5" name="18 Altbilgi Yer Tutucusu"/>
          <p:cNvSpPr>
            <a:spLocks noGrp="1"/>
          </p:cNvSpPr>
          <p:nvPr>
            <p:ph type="ftr" sz="quarter" idx="11"/>
          </p:nvPr>
        </p:nvSpPr>
        <p:spPr/>
        <p:txBody>
          <a:bodyPr/>
          <a:lstStyle>
            <a:lvl1pPr>
              <a:defRPr/>
            </a:lvl1pPr>
          </a:lstStyle>
          <a:p>
            <a:pPr>
              <a:defRPr/>
            </a:pPr>
            <a:endParaRPr lang="tr-TR"/>
          </a:p>
        </p:txBody>
      </p:sp>
      <p:sp>
        <p:nvSpPr>
          <p:cNvPr id="6" name="26 Slayt Numarası Yer Tutucusu"/>
          <p:cNvSpPr>
            <a:spLocks noGrp="1"/>
          </p:cNvSpPr>
          <p:nvPr>
            <p:ph type="sldNum" sz="quarter" idx="12"/>
          </p:nvPr>
        </p:nvSpPr>
        <p:spPr/>
        <p:txBody>
          <a:bodyPr/>
          <a:lstStyle>
            <a:lvl1pPr>
              <a:defRPr/>
            </a:lvl1pPr>
          </a:lstStyle>
          <a:p>
            <a:pPr>
              <a:defRPr/>
            </a:pPr>
            <a:fld id="{9681A979-AF04-447C-BCB9-22D51671AFA2}"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0731407A-583B-431C-8DDF-82F84C5A371D}" type="datetimeFigureOut">
              <a:rPr lang="tr-TR"/>
              <a:pPr>
                <a:defRPr/>
              </a:pPr>
              <a:t>7.07.2017</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16BE8301-88CE-45FF-9395-37108454AB07}"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691A4853-E54D-47FF-919C-B665452D4956}" type="datetimeFigureOut">
              <a:rPr lang="tr-TR"/>
              <a:pPr>
                <a:defRPr/>
              </a:pPr>
              <a:t>7.07.2017</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9E7A921B-0F16-4F37-96FB-7CCBD1315DFC}"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6C5A3279-5A50-4D59-98F5-63F69785144A}" type="datetimeFigureOut">
              <a:rPr lang="tr-TR"/>
              <a:pPr>
                <a:defRPr/>
              </a:pPr>
              <a:t>7.07.2017</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395F567C-4FC0-4EB3-AF23-787F043316E8}" type="slidenum">
              <a:rPr lang="tr-TR"/>
              <a:pPr>
                <a:defRPr/>
              </a:pPr>
              <a:t>‹#›</a:t>
            </a:fld>
            <a:endParaRPr lang="tr-TR"/>
          </a:p>
        </p:txBody>
      </p:sp>
      <p:pic>
        <p:nvPicPr>
          <p:cNvPr id="7" name="Resim 6"/>
          <p:cNvPicPr>
            <a:picLocks noChangeAspect="1"/>
          </p:cNvPicPr>
          <p:nvPr userDrawn="1"/>
        </p:nvPicPr>
        <p:blipFill>
          <a:blip r:embed="rId2"/>
          <a:stretch>
            <a:fillRect/>
          </a:stretch>
        </p:blipFill>
        <p:spPr>
          <a:xfrm>
            <a:off x="7164288" y="-40306"/>
            <a:ext cx="1979712" cy="1037849"/>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8D2E9014-B5FC-4FF8-9A97-BDA925CC449A}" type="datetimeFigureOut">
              <a:rPr lang="tr-TR"/>
              <a:pPr>
                <a:defRPr/>
              </a:pPr>
              <a:t>7.07.2017</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1B1EE96B-9F69-4325-84D9-6A092DA48377}"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91930CB7-B0D6-4797-B236-F2C60D561028}" type="datetimeFigureOut">
              <a:rPr lang="tr-TR"/>
              <a:pPr>
                <a:defRPr/>
              </a:pPr>
              <a:t>7.07.2017</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8906EF4B-7AAD-4CA6-BE04-9BC7024E2332}"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fld id="{E63AA0BB-F1DB-450B-96F2-617D41A5D135}" type="datetimeFigureOut">
              <a:rPr lang="tr-TR"/>
              <a:pPr>
                <a:defRPr/>
              </a:pPr>
              <a:t>7.07.2017</a:t>
            </a:fld>
            <a:endParaRPr lang="tr-TR"/>
          </a:p>
        </p:txBody>
      </p:sp>
      <p:sp>
        <p:nvSpPr>
          <p:cNvPr id="8" name="21 Altbilgi Yer Tutucusu"/>
          <p:cNvSpPr>
            <a:spLocks noGrp="1"/>
          </p:cNvSpPr>
          <p:nvPr>
            <p:ph type="ftr" sz="quarter" idx="11"/>
          </p:nvPr>
        </p:nvSpPr>
        <p:spPr/>
        <p:txBody>
          <a:bodyPr/>
          <a:lstStyle>
            <a:lvl1pPr>
              <a:defRPr/>
            </a:lvl1pPr>
          </a:lstStyle>
          <a:p>
            <a:pPr>
              <a:defRPr/>
            </a:pPr>
            <a:endParaRPr lang="tr-TR"/>
          </a:p>
        </p:txBody>
      </p:sp>
      <p:sp>
        <p:nvSpPr>
          <p:cNvPr id="9" name="17 Slayt Numarası Yer Tutucusu"/>
          <p:cNvSpPr>
            <a:spLocks noGrp="1"/>
          </p:cNvSpPr>
          <p:nvPr>
            <p:ph type="sldNum" sz="quarter" idx="12"/>
          </p:nvPr>
        </p:nvSpPr>
        <p:spPr/>
        <p:txBody>
          <a:bodyPr/>
          <a:lstStyle>
            <a:lvl1pPr>
              <a:defRPr/>
            </a:lvl1pPr>
          </a:lstStyle>
          <a:p>
            <a:pPr>
              <a:defRPr/>
            </a:pPr>
            <a:fld id="{602470CB-CA14-4862-A56C-110D54829BB7}"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2CFD3CB9-F471-49D3-B5CF-2A2CADD529E3}" type="datetimeFigureOut">
              <a:rPr lang="tr-TR"/>
              <a:pPr>
                <a:defRPr/>
              </a:pPr>
              <a:t>7.07.2017</a:t>
            </a:fld>
            <a:endParaRPr lang="tr-TR"/>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0845CC6F-6A4B-4A68-84E8-6208BD03DE73}"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A0502884-5481-4628-881C-2CB5CD07EB64}" type="datetimeFigureOut">
              <a:rPr lang="tr-TR"/>
              <a:pPr>
                <a:defRPr/>
              </a:pPr>
              <a:t>7.07.2017</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1C9B5FCA-C643-4492-AEB0-2BCF924F0ECB}"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B219A006-5956-47A5-AC4E-5B70513162C6}" type="datetimeFigureOut">
              <a:rPr lang="tr-TR"/>
              <a:pPr>
                <a:defRPr/>
              </a:pPr>
              <a:t>7.07.2017</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38BE5151-857D-4D9E-B108-3C39BF193235}"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4 Tek Köşesi Kesik ve Yuvarlatılmış Dikdörtgen"/>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 Dik Üçgen"/>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6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7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fld id="{BF2F23AB-FD72-4A21-BFF2-79550F2E25FD}" type="datetimeFigureOut">
              <a:rPr lang="tr-TR"/>
              <a:pPr>
                <a:defRPr/>
              </a:pPr>
              <a:t>7.07.2017</a:t>
            </a:fld>
            <a:endParaRPr lang="tr-TR"/>
          </a:p>
        </p:txBody>
      </p:sp>
      <p:sp>
        <p:nvSpPr>
          <p:cNvPr id="10" name="5 Altbilgi Yer Tutucusu"/>
          <p:cNvSpPr>
            <a:spLocks noGrp="1"/>
          </p:cNvSpPr>
          <p:nvPr>
            <p:ph type="ftr" sz="quarter" idx="11"/>
          </p:nvPr>
        </p:nvSpPr>
        <p:spPr/>
        <p:txBody>
          <a:bodyPr/>
          <a:lstStyle>
            <a:lvl1pPr>
              <a:defRPr/>
            </a:lvl1pPr>
          </a:lstStyle>
          <a:p>
            <a:pPr>
              <a:defRPr/>
            </a:pPr>
            <a:endParaRPr lang="tr-TR"/>
          </a:p>
        </p:txBody>
      </p:sp>
      <p:sp>
        <p:nvSpPr>
          <p:cNvPr id="11" name="6 Slayt Numarası Yer Tutucusu"/>
          <p:cNvSpPr>
            <a:spLocks noGrp="1"/>
          </p:cNvSpPr>
          <p:nvPr>
            <p:ph type="sldNum" sz="quarter" idx="12"/>
          </p:nvPr>
        </p:nvSpPr>
        <p:spPr>
          <a:xfrm>
            <a:off x="8077200" y="6356350"/>
            <a:ext cx="609600" cy="365125"/>
          </a:xfrm>
        </p:spPr>
        <p:txBody>
          <a:bodyPr/>
          <a:lstStyle>
            <a:lvl1pPr>
              <a:defRPr/>
            </a:lvl1pPr>
          </a:lstStyle>
          <a:p>
            <a:pPr>
              <a:defRPr/>
            </a:pPr>
            <a:fld id="{6967DB31-2C60-4976-BFC5-5526AF144FB1}"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7 Serbest Form"/>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8 Başlık Yer Tutucusu"/>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tr-TR" smtClean="0"/>
              <a:t>Asıl başlık stili için tıklatın</a:t>
            </a:r>
            <a:endParaRPr lang="en-US" smtClean="0"/>
          </a:p>
        </p:txBody>
      </p:sp>
      <p:sp>
        <p:nvSpPr>
          <p:cNvPr id="1029" name="29 Metin Yer Tutucusu"/>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7B70DD6E-8348-43CA-BE74-CB4EC8CF6F4D}" type="datetimeFigureOut">
              <a:rPr lang="tr-TR"/>
              <a:pPr>
                <a:defRPr/>
              </a:pPr>
              <a:t>7.07.2017</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B8AF548A-AF4A-4EEC-A4FD-9261420759EC}" type="slidenum">
              <a:rPr lang="tr-TR"/>
              <a:pPr>
                <a:defRPr/>
              </a:pPr>
              <a:t>‹#›</a:t>
            </a:fld>
            <a:endParaRPr lang="tr-TR"/>
          </a:p>
        </p:txBody>
      </p:sp>
      <p:grpSp>
        <p:nvGrpSpPr>
          <p:cNvPr id="1033" name="1 Grup"/>
          <p:cNvGrpSpPr>
            <a:grpSpLocks/>
          </p:cNvGrpSpPr>
          <p:nvPr/>
        </p:nvGrpSpPr>
        <p:grpSpPr bwMode="auto">
          <a:xfrm>
            <a:off x="-19050" y="203200"/>
            <a:ext cx="9180513"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874" r:id="rId1"/>
    <p:sldLayoutId id="2147483866" r:id="rId2"/>
    <p:sldLayoutId id="2147483875" r:id="rId3"/>
    <p:sldLayoutId id="2147483867" r:id="rId4"/>
    <p:sldLayoutId id="2147483868" r:id="rId5"/>
    <p:sldLayoutId id="2147483869" r:id="rId6"/>
    <p:sldLayoutId id="2147483870" r:id="rId7"/>
    <p:sldLayoutId id="2147483871" r:id="rId8"/>
    <p:sldLayoutId id="2147483876" r:id="rId9"/>
    <p:sldLayoutId id="2147483872" r:id="rId10"/>
    <p:sldLayoutId id="2147483873"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666778" y="1676590"/>
            <a:ext cx="5016079" cy="2928950"/>
          </a:xfrm>
        </p:spPr>
        <p:txBody>
          <a:bodyPr>
            <a:normAutofit fontScale="90000"/>
          </a:bodyPr>
          <a:lstStyle/>
          <a:p>
            <a:pPr eaLnBrk="1" fontAlgn="auto" hangingPunct="1">
              <a:spcAft>
                <a:spcPts val="0"/>
              </a:spcAft>
              <a:defRPr/>
            </a:pPr>
            <a:r>
              <a:rPr lang="tr-TR" sz="5400" dirty="0" smtClean="0"/>
              <a:t>SCIENTIX </a:t>
            </a:r>
            <a:br>
              <a:rPr lang="tr-TR" sz="5400" dirty="0" smtClean="0"/>
            </a:br>
            <a:r>
              <a:rPr lang="tr-TR" sz="5400" dirty="0" smtClean="0"/>
              <a:t>STEM EĞİTİMİ</a:t>
            </a:r>
            <a:br>
              <a:rPr lang="tr-TR" sz="5400" dirty="0" smtClean="0"/>
            </a:br>
            <a:r>
              <a:rPr lang="tr-TR" sz="5400" dirty="0" smtClean="0"/>
              <a:t>PROJE HAZIRLAMA</a:t>
            </a:r>
            <a:br>
              <a:rPr lang="tr-TR" sz="5400" dirty="0" smtClean="0"/>
            </a:br>
            <a:r>
              <a:rPr lang="tr-TR" sz="5400" dirty="0" smtClean="0"/>
              <a:t>BASAMAKLARI</a:t>
            </a:r>
            <a:endParaRPr lang="tr-TR" sz="5400" dirty="0"/>
          </a:p>
        </p:txBody>
      </p:sp>
      <p:sp>
        <p:nvSpPr>
          <p:cNvPr id="8195" name="2 Alt Başlık"/>
          <p:cNvSpPr>
            <a:spLocks noGrp="1"/>
          </p:cNvSpPr>
          <p:nvPr>
            <p:ph type="subTitle" idx="1"/>
          </p:nvPr>
        </p:nvSpPr>
        <p:spPr>
          <a:xfrm>
            <a:off x="467544" y="5105400"/>
            <a:ext cx="8215313" cy="1752600"/>
          </a:xfrm>
        </p:spPr>
        <p:txBody>
          <a:bodyPr/>
          <a:lstStyle/>
          <a:p>
            <a:pPr marR="0" eaLnBrk="1" hangingPunct="1"/>
            <a:r>
              <a:rPr lang="tr-TR" dirty="0" smtClean="0"/>
              <a:t>Dr. Tunç Erdal AKDUR</a:t>
            </a:r>
          </a:p>
          <a:p>
            <a:pPr marR="0" eaLnBrk="1" hangingPunct="1"/>
            <a:r>
              <a:rPr lang="tr-TR" dirty="0" smtClean="0"/>
              <a:t>MEB Yenilik ve Eğitim Teknolojileri Genel Müdürlüğü</a:t>
            </a:r>
          </a:p>
        </p:txBody>
      </p:sp>
      <p:pic>
        <p:nvPicPr>
          <p:cNvPr id="3" name="Resim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20688"/>
            <a:ext cx="4023262" cy="2111804"/>
          </a:xfrm>
          <a:prstGeom prst="rect">
            <a:avLst/>
          </a:prstGeom>
        </p:spPr>
      </p:pic>
      <p:pic>
        <p:nvPicPr>
          <p:cNvPr id="5" name="2 Resim" descr="meblogo.jpg"/>
          <p:cNvPicPr>
            <a:picLocks noChangeAspect="1"/>
          </p:cNvPicPr>
          <p:nvPr/>
        </p:nvPicPr>
        <p:blipFill>
          <a:blip r:embed="rId3" cstate="print"/>
          <a:srcRect/>
          <a:stretch>
            <a:fillRect/>
          </a:stretch>
        </p:blipFill>
        <p:spPr bwMode="auto">
          <a:xfrm>
            <a:off x="7718589" y="23636"/>
            <a:ext cx="1428750" cy="1419225"/>
          </a:xfrm>
          <a:prstGeom prst="rect">
            <a:avLst/>
          </a:prstGeom>
          <a:noFill/>
          <a:ln w="9525">
            <a:noFill/>
            <a:miter lim="800000"/>
            <a:headEnd/>
            <a:tailEnd/>
          </a:ln>
        </p:spPr>
      </p:pic>
    </p:spTree>
  </p:cSld>
  <p:clrMapOvr>
    <a:masterClrMapping/>
  </p:clrMapOvr>
  <p:transition>
    <p:whee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57250" y="500063"/>
            <a:ext cx="8286750" cy="796925"/>
          </a:xfrm>
        </p:spPr>
        <p:txBody>
          <a:bodyPr/>
          <a:lstStyle/>
          <a:p>
            <a:pPr eaLnBrk="1" hangingPunct="1"/>
            <a:r>
              <a:rPr lang="tr-TR" sz="3200" b="1" smtClean="0">
                <a:latin typeface="Times New Roman" pitchFamily="18" charset="0"/>
              </a:rPr>
              <a:t>PROJEDE KONU SEÇİMİ</a:t>
            </a:r>
          </a:p>
        </p:txBody>
      </p:sp>
      <p:sp>
        <p:nvSpPr>
          <p:cNvPr id="7171" name="Rectangle 3"/>
          <p:cNvSpPr>
            <a:spLocks noGrp="1" noChangeArrowheads="1"/>
          </p:cNvSpPr>
          <p:nvPr>
            <p:ph idx="1"/>
          </p:nvPr>
        </p:nvSpPr>
        <p:spPr>
          <a:xfrm>
            <a:off x="457200" y="1285875"/>
            <a:ext cx="8229600" cy="5214938"/>
          </a:xfrm>
        </p:spPr>
        <p:txBody>
          <a:bodyPr>
            <a:normAutofit fontScale="92500" lnSpcReduction="20000"/>
          </a:bodyPr>
          <a:lstStyle/>
          <a:p>
            <a:pPr marL="274320" indent="-274320" eaLnBrk="1" fontAlgn="auto" hangingPunct="1">
              <a:lnSpc>
                <a:spcPct val="120000"/>
              </a:lnSpc>
              <a:spcAft>
                <a:spcPts val="0"/>
              </a:spcAft>
              <a:buClr>
                <a:schemeClr val="accent3"/>
              </a:buClr>
              <a:buFont typeface="Arial Narrow" pitchFamily="34" charset="0"/>
              <a:buNone/>
              <a:defRPr/>
            </a:pPr>
            <a:r>
              <a:rPr lang="tr-TR" sz="2400" dirty="0" smtClean="0">
                <a:latin typeface="Times New Roman" pitchFamily="18" charset="0"/>
              </a:rPr>
              <a:t>	Proje konusu seçerken dikkat edilmesi gereken hususlar şunlardır;</a:t>
            </a:r>
          </a:p>
          <a:p>
            <a:pPr marL="274320" indent="-274320" eaLnBrk="1" fontAlgn="auto" hangingPunct="1">
              <a:lnSpc>
                <a:spcPct val="120000"/>
              </a:lnSpc>
              <a:spcAft>
                <a:spcPts val="0"/>
              </a:spcAft>
              <a:buClr>
                <a:schemeClr val="accent3"/>
              </a:buClr>
              <a:buFont typeface="Wingdings 2"/>
              <a:buNone/>
              <a:defRPr/>
            </a:pPr>
            <a:r>
              <a:rPr lang="tr-TR" sz="2400" dirty="0" smtClean="0">
                <a:solidFill>
                  <a:schemeClr val="hlink"/>
                </a:solidFill>
                <a:latin typeface="Times New Roman" pitchFamily="18" charset="0"/>
              </a:rPr>
              <a:t>	</a:t>
            </a:r>
          </a:p>
          <a:p>
            <a:pPr marL="274320" indent="-274320" eaLnBrk="1" fontAlgn="auto" hangingPunct="1">
              <a:lnSpc>
                <a:spcPct val="120000"/>
              </a:lnSpc>
              <a:spcAft>
                <a:spcPts val="0"/>
              </a:spcAft>
              <a:buClr>
                <a:schemeClr val="accent3"/>
              </a:buClr>
              <a:buFont typeface="Wingdings 2"/>
              <a:buNone/>
              <a:defRPr/>
            </a:pPr>
            <a:r>
              <a:rPr lang="tr-TR" sz="2400" b="1" dirty="0" smtClean="0">
                <a:solidFill>
                  <a:schemeClr val="hlink"/>
                </a:solidFill>
                <a:latin typeface="Times New Roman" pitchFamily="18" charset="0"/>
              </a:rPr>
              <a:t>	</a:t>
            </a:r>
            <a:r>
              <a:rPr lang="tr-TR" sz="2400" b="1" dirty="0" smtClean="0">
                <a:latin typeface="Times New Roman" pitchFamily="18" charset="0"/>
              </a:rPr>
              <a:t>Genel Hususlar</a:t>
            </a:r>
            <a:r>
              <a:rPr lang="tr-TR" sz="2400" dirty="0" smtClean="0">
                <a:solidFill>
                  <a:schemeClr val="hlink"/>
                </a:solidFill>
                <a:latin typeface="Times New Roman" pitchFamily="18" charset="0"/>
              </a:rPr>
              <a:t/>
            </a:r>
            <a:br>
              <a:rPr lang="tr-TR" sz="2400" dirty="0" smtClean="0">
                <a:solidFill>
                  <a:schemeClr val="hlink"/>
                </a:solidFill>
                <a:latin typeface="Times New Roman" pitchFamily="18" charset="0"/>
              </a:rPr>
            </a:br>
            <a:r>
              <a:rPr lang="tr-TR" sz="2400" dirty="0" smtClean="0">
                <a:latin typeface="Times New Roman" pitchFamily="18" charset="0"/>
              </a:rPr>
              <a:t>1. Çözülebilirlik</a:t>
            </a:r>
            <a:br>
              <a:rPr lang="tr-TR" sz="2400" dirty="0" smtClean="0">
                <a:latin typeface="Times New Roman" pitchFamily="18" charset="0"/>
              </a:rPr>
            </a:br>
            <a:r>
              <a:rPr lang="tr-TR" sz="2400" dirty="0" smtClean="0">
                <a:latin typeface="Times New Roman" pitchFamily="18" charset="0"/>
              </a:rPr>
              <a:t>2. Yenilik</a:t>
            </a:r>
            <a:br>
              <a:rPr lang="tr-TR" sz="2400" dirty="0" smtClean="0">
                <a:latin typeface="Times New Roman" pitchFamily="18" charset="0"/>
              </a:rPr>
            </a:br>
            <a:r>
              <a:rPr lang="tr-TR" sz="2400" dirty="0" smtClean="0">
                <a:latin typeface="Times New Roman" pitchFamily="18" charset="0"/>
              </a:rPr>
              <a:t>3. Önemlilik</a:t>
            </a:r>
            <a:br>
              <a:rPr lang="tr-TR" sz="2400" dirty="0" smtClean="0">
                <a:latin typeface="Times New Roman" pitchFamily="18" charset="0"/>
              </a:rPr>
            </a:br>
            <a:r>
              <a:rPr lang="tr-TR" sz="2400" dirty="0" smtClean="0">
                <a:latin typeface="Times New Roman" pitchFamily="18" charset="0"/>
              </a:rPr>
              <a:t>4. Ahlaki Kurallara Uygunluk</a:t>
            </a:r>
          </a:p>
          <a:p>
            <a:pPr marL="274320" indent="-274320" eaLnBrk="1" fontAlgn="auto" hangingPunct="1">
              <a:lnSpc>
                <a:spcPct val="120000"/>
              </a:lnSpc>
              <a:spcAft>
                <a:spcPts val="0"/>
              </a:spcAft>
              <a:buClr>
                <a:schemeClr val="accent3"/>
              </a:buClr>
              <a:buFont typeface="Arial Narrow" pitchFamily="34" charset="0"/>
              <a:buNone/>
              <a:defRPr/>
            </a:pPr>
            <a:endParaRPr lang="tr-TR" sz="2400" dirty="0" smtClean="0">
              <a:latin typeface="Times New Roman" pitchFamily="18" charset="0"/>
            </a:endParaRPr>
          </a:p>
          <a:p>
            <a:pPr marL="274320" indent="-274320" eaLnBrk="1" fontAlgn="auto" hangingPunct="1">
              <a:lnSpc>
                <a:spcPct val="120000"/>
              </a:lnSpc>
              <a:spcAft>
                <a:spcPts val="0"/>
              </a:spcAft>
              <a:buClr>
                <a:schemeClr val="accent3"/>
              </a:buClr>
              <a:buFont typeface="Wingdings 2"/>
              <a:buNone/>
              <a:defRPr/>
            </a:pPr>
            <a:r>
              <a:rPr lang="tr-TR" sz="2400" dirty="0" smtClean="0">
                <a:solidFill>
                  <a:schemeClr val="hlink"/>
                </a:solidFill>
                <a:latin typeface="Times New Roman" pitchFamily="18" charset="0"/>
              </a:rPr>
              <a:t>	</a:t>
            </a:r>
            <a:r>
              <a:rPr lang="tr-TR" sz="2400" b="1" dirty="0" smtClean="0">
                <a:latin typeface="Times New Roman" pitchFamily="18" charset="0"/>
              </a:rPr>
              <a:t>Özel Hususlar</a:t>
            </a:r>
            <a:r>
              <a:rPr lang="tr-TR" sz="2400" dirty="0" smtClean="0">
                <a:solidFill>
                  <a:schemeClr val="hlink"/>
                </a:solidFill>
                <a:latin typeface="Times New Roman" pitchFamily="18" charset="0"/>
              </a:rPr>
              <a:t/>
            </a:r>
            <a:br>
              <a:rPr lang="tr-TR" sz="2400" dirty="0" smtClean="0">
                <a:solidFill>
                  <a:schemeClr val="hlink"/>
                </a:solidFill>
                <a:latin typeface="Times New Roman" pitchFamily="18" charset="0"/>
              </a:rPr>
            </a:br>
            <a:r>
              <a:rPr lang="tr-TR" sz="2400" dirty="0" smtClean="0">
                <a:latin typeface="Times New Roman" pitchFamily="18" charset="0"/>
              </a:rPr>
              <a:t>1. Proje Ekibinin Konu alanındaki Yeterliliği</a:t>
            </a:r>
            <a:br>
              <a:rPr lang="tr-TR" sz="2400" dirty="0" smtClean="0">
                <a:latin typeface="Times New Roman" pitchFamily="18" charset="0"/>
              </a:rPr>
            </a:br>
            <a:r>
              <a:rPr lang="tr-TR" sz="2400" dirty="0" smtClean="0">
                <a:latin typeface="Times New Roman" pitchFamily="18" charset="0"/>
              </a:rPr>
              <a:t>2. Gerekli STEM becerilerine sahip olmaları</a:t>
            </a:r>
            <a:br>
              <a:rPr lang="tr-TR" sz="2400" dirty="0" smtClean="0">
                <a:latin typeface="Times New Roman" pitchFamily="18" charset="0"/>
              </a:rPr>
            </a:br>
            <a:r>
              <a:rPr lang="tr-TR" sz="2400" dirty="0" smtClean="0">
                <a:latin typeface="Times New Roman" pitchFamily="18" charset="0"/>
              </a:rPr>
              <a:t>3. Araç gereç ve malzemenin temin edilebilirliği </a:t>
            </a:r>
            <a:br>
              <a:rPr lang="tr-TR" sz="2400" dirty="0" smtClean="0">
                <a:latin typeface="Times New Roman" pitchFamily="18" charset="0"/>
              </a:rPr>
            </a:br>
            <a:r>
              <a:rPr lang="tr-TR" sz="2400" dirty="0" smtClean="0">
                <a:latin typeface="Times New Roman" pitchFamily="18" charset="0"/>
              </a:rPr>
              <a:t>4. Zaman ve İmkan Yeterliliği</a:t>
            </a:r>
            <a:br>
              <a:rPr lang="tr-TR" sz="2400" dirty="0" smtClean="0">
                <a:latin typeface="Times New Roman" pitchFamily="18" charset="0"/>
              </a:rPr>
            </a:br>
            <a:r>
              <a:rPr lang="tr-TR" sz="2400" dirty="0" smtClean="0">
                <a:latin typeface="Times New Roman" pitchFamily="18" charset="0"/>
              </a:rPr>
              <a:t>5. Proje ekibinin konuya ilgisinin yeterliliği </a:t>
            </a:r>
          </a:p>
          <a:p>
            <a:pPr marL="274320" indent="-274320" eaLnBrk="1" fontAlgn="auto" hangingPunct="1">
              <a:lnSpc>
                <a:spcPct val="120000"/>
              </a:lnSpc>
              <a:spcAft>
                <a:spcPts val="0"/>
              </a:spcAft>
              <a:buClr>
                <a:schemeClr val="accent3"/>
              </a:buClr>
              <a:buFont typeface="Wingdings 2"/>
              <a:buNone/>
              <a:defRPr/>
            </a:pPr>
            <a:endParaRPr lang="tr-TR" sz="2400" dirty="0" smtClean="0">
              <a:latin typeface="Comic Sans MS" pitchFamily="66" charset="0"/>
              <a:cs typeface="Arial" charset="0"/>
            </a:endParaRPr>
          </a:p>
          <a:p>
            <a:pPr marL="274320" indent="-274320" eaLnBrk="1" fontAlgn="auto" hangingPunct="1">
              <a:lnSpc>
                <a:spcPct val="120000"/>
              </a:lnSpc>
              <a:spcAft>
                <a:spcPts val="0"/>
              </a:spcAft>
              <a:buClr>
                <a:schemeClr val="accent3"/>
              </a:buClr>
              <a:buFont typeface="Wingdings 2"/>
              <a:buNone/>
              <a:defRPr/>
            </a:pPr>
            <a:endParaRPr lang="en-US" sz="2400" dirty="0" smtClean="0">
              <a:latin typeface="Comic Sans MS" pitchFamily="66" charset="0"/>
              <a:ea typeface="Times New Roman" pitchFamily="18" charset="0"/>
              <a:cs typeface="Times New Roman" pitchFamily="18" charset="0"/>
            </a:endParaRPr>
          </a:p>
          <a:p>
            <a:pPr marL="274320" indent="-274320" eaLnBrk="1" fontAlgn="auto" hangingPunct="1">
              <a:lnSpc>
                <a:spcPct val="120000"/>
              </a:lnSpc>
              <a:spcAft>
                <a:spcPts val="0"/>
              </a:spcAft>
              <a:buClr>
                <a:schemeClr val="accent3"/>
              </a:buClr>
              <a:buFont typeface="Wingdings 2"/>
              <a:buNone/>
              <a:defRPr/>
            </a:pPr>
            <a:endParaRPr lang="tr-TR" sz="2400" dirty="0" smtClean="0">
              <a:latin typeface="Times New Roman" pitchFamily="18" charset="0"/>
            </a:endParaRP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171">
                                            <p:txEl>
                                              <p:pRg st="2" end="2"/>
                                            </p:txEl>
                                          </p:spTgt>
                                        </p:tgtEl>
                                        <p:attrNameLst>
                                          <p:attrName>style.visibility</p:attrName>
                                        </p:attrNameLst>
                                      </p:cBhvr>
                                      <p:to>
                                        <p:strVal val="visible"/>
                                      </p:to>
                                    </p:set>
                                    <p:anim calcmode="lin" valueType="num">
                                      <p:cBhvr additive="base">
                                        <p:cTn id="7" dur="5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171">
                                            <p:txEl>
                                              <p:pRg st="4" end="4"/>
                                            </p:txEl>
                                          </p:spTgt>
                                        </p:tgtEl>
                                        <p:attrNameLst>
                                          <p:attrName>style.visibility</p:attrName>
                                        </p:attrNameLst>
                                      </p:cBhvr>
                                      <p:to>
                                        <p:strVal val="visible"/>
                                      </p:to>
                                    </p:set>
                                    <p:anim calcmode="lin" valueType="num">
                                      <p:cBhvr additive="base">
                                        <p:cTn id="13" dur="500" fill="hold"/>
                                        <p:tgtEl>
                                          <p:spTgt spid="7171">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42938" y="428625"/>
            <a:ext cx="7858125" cy="990600"/>
          </a:xfrm>
        </p:spPr>
        <p:txBody>
          <a:bodyPr/>
          <a:lstStyle/>
          <a:p>
            <a:pPr eaLnBrk="1" hangingPunct="1"/>
            <a:r>
              <a:rPr lang="tr-TR" sz="3200" dirty="0" smtClean="0">
                <a:latin typeface="Times New Roman" pitchFamily="18" charset="0"/>
              </a:rPr>
              <a:t>PROJE KONUSU NELER OLABİLİR ?</a:t>
            </a:r>
          </a:p>
        </p:txBody>
      </p:sp>
      <p:sp>
        <p:nvSpPr>
          <p:cNvPr id="6147" name="Rectangle 31"/>
          <p:cNvSpPr>
            <a:spLocks noGrp="1" noChangeArrowheads="1"/>
          </p:cNvSpPr>
          <p:nvPr>
            <p:ph idx="1"/>
          </p:nvPr>
        </p:nvSpPr>
        <p:spPr>
          <a:xfrm>
            <a:off x="428625" y="1714500"/>
            <a:ext cx="8183563" cy="4786313"/>
          </a:xfrm>
        </p:spPr>
        <p:txBody>
          <a:bodyPr>
            <a:normAutofit fontScale="92500"/>
          </a:bodyPr>
          <a:lstStyle/>
          <a:p>
            <a:pPr indent="0" eaLnBrk="1" fontAlgn="auto" hangingPunct="1">
              <a:spcAft>
                <a:spcPts val="0"/>
              </a:spcAft>
              <a:buClr>
                <a:schemeClr val="accent3"/>
              </a:buClr>
              <a:buFont typeface="Wingdings 2"/>
              <a:buNone/>
              <a:defRPr/>
            </a:pPr>
            <a:r>
              <a:rPr lang="tr-TR" sz="3000" dirty="0" smtClean="0">
                <a:latin typeface="Times New Roman" pitchFamily="18" charset="0"/>
              </a:rPr>
              <a:t>Proje konusu Fen, Matematik, Mühendislik, </a:t>
            </a:r>
            <a:r>
              <a:rPr lang="tr-TR" sz="3000" dirty="0">
                <a:latin typeface="Times New Roman" pitchFamily="18" charset="0"/>
              </a:rPr>
              <a:t>Teknoloji (STEM) disiplinleri </a:t>
            </a:r>
            <a:r>
              <a:rPr lang="tr-TR" sz="3000" dirty="0" smtClean="0">
                <a:latin typeface="Times New Roman" pitchFamily="18" charset="0"/>
              </a:rPr>
              <a:t>arası bilgi ve becerilerini bir arada kullanabilecekleri bir çalışmayı içermelidir. </a:t>
            </a:r>
          </a:p>
          <a:p>
            <a:pPr marL="274320" indent="-274320" eaLnBrk="1" fontAlgn="auto" hangingPunct="1">
              <a:spcAft>
                <a:spcPts val="0"/>
              </a:spcAft>
              <a:buClr>
                <a:schemeClr val="accent3"/>
              </a:buClr>
              <a:buFont typeface="Wingdings 2"/>
              <a:buNone/>
              <a:defRPr/>
            </a:pPr>
            <a:endParaRPr lang="tr-TR" sz="3000" dirty="0" smtClean="0">
              <a:latin typeface="Times New Roman" pitchFamily="18" charset="0"/>
            </a:endParaRPr>
          </a:p>
          <a:p>
            <a:pPr marL="274320" indent="-274320" eaLnBrk="1" fontAlgn="auto" hangingPunct="1">
              <a:spcAft>
                <a:spcPts val="0"/>
              </a:spcAft>
              <a:buClr>
                <a:schemeClr val="accent3"/>
              </a:buClr>
              <a:buFont typeface="Wingdings 2"/>
              <a:buChar char=""/>
              <a:defRPr/>
            </a:pPr>
            <a:r>
              <a:rPr lang="tr-TR" sz="3000" dirty="0" smtClean="0">
                <a:latin typeface="Times New Roman" pitchFamily="18" charset="0"/>
              </a:rPr>
              <a:t>Okulumuzda gökyüzündeki yıldızları ve gezegenleri incelemek için bir teleskop yapılması</a:t>
            </a:r>
          </a:p>
          <a:p>
            <a:pPr marL="274320" indent="-274320" eaLnBrk="1" fontAlgn="auto" hangingPunct="1">
              <a:spcAft>
                <a:spcPts val="0"/>
              </a:spcAft>
              <a:buClr>
                <a:schemeClr val="accent3"/>
              </a:buClr>
              <a:buFont typeface="Wingdings 2"/>
              <a:buChar char=""/>
              <a:defRPr/>
            </a:pPr>
            <a:r>
              <a:rPr lang="tr-TR" sz="3000" dirty="0" smtClean="0">
                <a:latin typeface="Times New Roman" pitchFamily="18" charset="0"/>
              </a:rPr>
              <a:t>Okulumuzdaki fen derslerinde ihtiyaç duyulan </a:t>
            </a:r>
            <a:r>
              <a:rPr lang="tr-TR" sz="3000" dirty="0" err="1" smtClean="0">
                <a:latin typeface="Times New Roman" pitchFamily="18" charset="0"/>
              </a:rPr>
              <a:t>Parabolid</a:t>
            </a:r>
            <a:r>
              <a:rPr lang="tr-TR" sz="3000" dirty="0" smtClean="0">
                <a:latin typeface="Times New Roman" pitchFamily="18" charset="0"/>
              </a:rPr>
              <a:t> bir ayna yapılması.</a:t>
            </a:r>
          </a:p>
          <a:p>
            <a:pPr marL="274320" indent="-274320" eaLnBrk="1" fontAlgn="auto" hangingPunct="1">
              <a:spcAft>
                <a:spcPts val="0"/>
              </a:spcAft>
              <a:buClr>
                <a:schemeClr val="accent3"/>
              </a:buClr>
              <a:buFont typeface="Wingdings 2"/>
              <a:buChar char=""/>
              <a:defRPr/>
            </a:pPr>
            <a:r>
              <a:rPr lang="tr-TR" sz="3000" dirty="0" smtClean="0">
                <a:latin typeface="Times New Roman" pitchFamily="18" charset="0"/>
              </a:rPr>
              <a:t>Okulumuz çevresinde (radyasyon miktarını belirlemek için bir radyasyon ölçer yapmak).</a:t>
            </a:r>
          </a:p>
          <a:p>
            <a:pPr marL="274320" indent="-274320" eaLnBrk="1" fontAlgn="auto" hangingPunct="1">
              <a:spcAft>
                <a:spcPts val="0"/>
              </a:spcAft>
              <a:buClr>
                <a:schemeClr val="accent3"/>
              </a:buClr>
              <a:buFont typeface="Wingdings 2"/>
              <a:buChar char=""/>
              <a:defRPr/>
            </a:pPr>
            <a:endParaRPr lang="tr-TR" sz="3200" dirty="0" smtClean="0"/>
          </a:p>
          <a:p>
            <a:pPr marL="274320" indent="-274320" eaLnBrk="1" fontAlgn="auto" hangingPunct="1">
              <a:spcAft>
                <a:spcPts val="0"/>
              </a:spcAft>
              <a:buClr>
                <a:schemeClr val="accent3"/>
              </a:buClr>
              <a:buFont typeface="Wingdings 2"/>
              <a:buChar char=""/>
              <a:defRPr/>
            </a:pPr>
            <a:endParaRPr lang="tr-TR" dirty="0" smtClean="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anim calcmode="lin" valueType="num">
                                      <p:cBhvr additive="base">
                                        <p:cTn id="7" dur="500" fill="hold"/>
                                        <p:tgtEl>
                                          <p:spTgt spid="614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147">
                                            <p:txEl>
                                              <p:pRg st="3" end="3"/>
                                            </p:txEl>
                                          </p:spTgt>
                                        </p:tgtEl>
                                        <p:attrNameLst>
                                          <p:attrName>style.visibility</p:attrName>
                                        </p:attrNameLst>
                                      </p:cBhvr>
                                      <p:to>
                                        <p:strVal val="visible"/>
                                      </p:to>
                                    </p:set>
                                    <p:anim calcmode="lin" valueType="num">
                                      <p:cBhvr additive="base">
                                        <p:cTn id="13" dur="500" fill="hold"/>
                                        <p:tgtEl>
                                          <p:spTgt spid="6147">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anim calcmode="lin" valueType="num">
                                      <p:cBhvr additive="base">
                                        <p:cTn id="19" dur="500" fill="hold"/>
                                        <p:tgtEl>
                                          <p:spTgt spid="614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500" y="571500"/>
            <a:ext cx="8183563" cy="1050925"/>
          </a:xfrm>
        </p:spPr>
        <p:txBody>
          <a:bodyPr>
            <a:normAutofit/>
          </a:bodyPr>
          <a:lstStyle/>
          <a:p>
            <a:pPr eaLnBrk="1" fontAlgn="auto" hangingPunct="1">
              <a:spcAft>
                <a:spcPts val="0"/>
              </a:spcAft>
              <a:defRPr/>
            </a:pPr>
            <a:r>
              <a:rPr lang="tr-TR" sz="3600" dirty="0">
                <a:latin typeface="Times New Roman" pitchFamily="18" charset="0"/>
              </a:rPr>
              <a:t>PROJE KONUSU NELER OLABİLİR ?</a:t>
            </a:r>
            <a:endParaRPr lang="tr-TR" sz="3600" b="1" dirty="0">
              <a:latin typeface="Times New Roman" pitchFamily="18" charset="0"/>
            </a:endParaRPr>
          </a:p>
        </p:txBody>
      </p:sp>
      <p:sp>
        <p:nvSpPr>
          <p:cNvPr id="3" name="2 İçerik Yer Tutucusu"/>
          <p:cNvSpPr>
            <a:spLocks noGrp="1"/>
          </p:cNvSpPr>
          <p:nvPr>
            <p:ph idx="1"/>
          </p:nvPr>
        </p:nvSpPr>
        <p:spPr>
          <a:xfrm>
            <a:off x="500063" y="1714500"/>
            <a:ext cx="8183562" cy="4643438"/>
          </a:xfrm>
        </p:spPr>
        <p:txBody>
          <a:bodyPr>
            <a:normAutofit fontScale="77500" lnSpcReduction="20000"/>
          </a:bodyPr>
          <a:lstStyle/>
          <a:p>
            <a:pPr marL="274320" indent="-274320" eaLnBrk="1" fontAlgn="auto" hangingPunct="1">
              <a:spcAft>
                <a:spcPts val="0"/>
              </a:spcAft>
              <a:buClr>
                <a:schemeClr val="accent3"/>
              </a:buClr>
              <a:buFont typeface="Wingdings 2"/>
              <a:buChar char=""/>
              <a:defRPr/>
            </a:pPr>
            <a:r>
              <a:rPr lang="tr-TR" dirty="0" smtClean="0"/>
              <a:t>Okul bahçesinin çimlendirilmesi için bir tarım robotunun yapılması</a:t>
            </a:r>
          </a:p>
          <a:p>
            <a:pPr marL="274320" indent="-274320" eaLnBrk="1" fontAlgn="auto" hangingPunct="1">
              <a:spcAft>
                <a:spcPts val="0"/>
              </a:spcAft>
              <a:buClr>
                <a:schemeClr val="accent3"/>
              </a:buClr>
              <a:buFont typeface="Wingdings 2"/>
              <a:buChar char=""/>
              <a:defRPr/>
            </a:pPr>
            <a:r>
              <a:rPr lang="tr-TR" dirty="0" smtClean="0"/>
              <a:t>Öğrencilerin okulda yiyeceklerini saklayabilmeleri için bir buzdolabı yapılması</a:t>
            </a:r>
          </a:p>
          <a:p>
            <a:pPr marL="274320" indent="-274320" eaLnBrk="1" fontAlgn="auto" hangingPunct="1">
              <a:spcAft>
                <a:spcPts val="0"/>
              </a:spcAft>
              <a:buClr>
                <a:schemeClr val="accent3"/>
              </a:buClr>
              <a:buFont typeface="Wingdings 2"/>
              <a:buChar char=""/>
              <a:defRPr/>
            </a:pPr>
            <a:r>
              <a:rPr lang="tr-TR" dirty="0" smtClean="0"/>
              <a:t>Öğrencilerin evlerinde çamaşırlarını yıkamak için deterjan üretmeleri</a:t>
            </a:r>
          </a:p>
          <a:p>
            <a:pPr marL="274320" indent="-274320" eaLnBrk="1" fontAlgn="auto" hangingPunct="1">
              <a:spcAft>
                <a:spcPts val="0"/>
              </a:spcAft>
              <a:buClr>
                <a:schemeClr val="accent3"/>
              </a:buClr>
              <a:buFont typeface="Wingdings 2"/>
              <a:buChar char=""/>
              <a:defRPr/>
            </a:pPr>
            <a:r>
              <a:rPr lang="tr-TR" dirty="0" smtClean="0"/>
              <a:t>Güneş enerjisi fırını yapılması</a:t>
            </a:r>
          </a:p>
          <a:p>
            <a:pPr marL="274320" indent="-274320" eaLnBrk="1" fontAlgn="auto" hangingPunct="1">
              <a:spcAft>
                <a:spcPts val="0"/>
              </a:spcAft>
              <a:buClr>
                <a:schemeClr val="accent3"/>
              </a:buClr>
              <a:buFont typeface="Wingdings 2"/>
              <a:buChar char=""/>
              <a:defRPr/>
            </a:pPr>
            <a:r>
              <a:rPr lang="tr-TR" dirty="0" smtClean="0"/>
              <a:t>Elektrik jeneratörü yapılması</a:t>
            </a:r>
          </a:p>
          <a:p>
            <a:pPr marL="274320" indent="-274320" eaLnBrk="1" fontAlgn="auto" hangingPunct="1">
              <a:spcAft>
                <a:spcPts val="0"/>
              </a:spcAft>
              <a:buClr>
                <a:schemeClr val="accent3"/>
              </a:buClr>
              <a:buFont typeface="Wingdings 2"/>
              <a:buChar char=""/>
              <a:defRPr/>
            </a:pPr>
            <a:r>
              <a:rPr lang="tr-TR" dirty="0" smtClean="0"/>
              <a:t>Dijital fotoğraf kamerası yapılması</a:t>
            </a:r>
          </a:p>
          <a:p>
            <a:pPr marL="274320" indent="-274320" eaLnBrk="1" fontAlgn="auto" hangingPunct="1">
              <a:spcAft>
                <a:spcPts val="0"/>
              </a:spcAft>
              <a:buClr>
                <a:schemeClr val="accent3"/>
              </a:buClr>
              <a:buFont typeface="Wingdings 2"/>
              <a:buChar char=""/>
              <a:defRPr/>
            </a:pPr>
            <a:r>
              <a:rPr lang="tr-TR" dirty="0" smtClean="0"/>
              <a:t>Yükseklerdeki hava basıncının ölçülmesi için bir roket ve hava basıncı ölçüm cihazının yapılması</a:t>
            </a:r>
          </a:p>
          <a:p>
            <a:pPr marL="274320" indent="-274320" eaLnBrk="1" fontAlgn="auto" hangingPunct="1">
              <a:spcAft>
                <a:spcPts val="0"/>
              </a:spcAft>
              <a:buClr>
                <a:schemeClr val="accent3"/>
              </a:buClr>
              <a:buFont typeface="Wingdings 2"/>
              <a:buChar char=""/>
              <a:defRPr/>
            </a:pPr>
            <a:r>
              <a:rPr lang="tr-TR" dirty="0" smtClean="0"/>
              <a:t>Hava basıncı ölçmek için dijital bir barometre yapımı</a:t>
            </a:r>
          </a:p>
          <a:p>
            <a:pPr marL="274320" indent="-274320" eaLnBrk="1" fontAlgn="auto" hangingPunct="1">
              <a:spcAft>
                <a:spcPts val="0"/>
              </a:spcAft>
              <a:buClr>
                <a:schemeClr val="accent3"/>
              </a:buClr>
              <a:buFont typeface="Wingdings 2"/>
              <a:buChar char=""/>
              <a:defRPr/>
            </a:pPr>
            <a:r>
              <a:rPr lang="tr-TR" dirty="0" smtClean="0"/>
              <a:t>Okul çevresinin ve bahçesinin güvenliğinin sağlanması için kameralı bir </a:t>
            </a:r>
            <a:r>
              <a:rPr lang="tr-TR" dirty="0" err="1" smtClean="0"/>
              <a:t>drone</a:t>
            </a:r>
            <a:r>
              <a:rPr lang="tr-TR" dirty="0" smtClean="0"/>
              <a:t> yapılması</a:t>
            </a:r>
          </a:p>
          <a:p>
            <a:pPr marL="274320" indent="-274320" eaLnBrk="1" fontAlgn="auto" hangingPunct="1">
              <a:spcAft>
                <a:spcPts val="0"/>
              </a:spcAft>
              <a:buClr>
                <a:schemeClr val="accent3"/>
              </a:buClr>
              <a:buFont typeface="Wingdings 2"/>
              <a:buChar char=""/>
              <a:defRPr/>
            </a:pPr>
            <a:r>
              <a:rPr lang="tr-TR" dirty="0" smtClean="0"/>
              <a:t>Harekete duyarlı bir kamera yapılması</a:t>
            </a:r>
          </a:p>
          <a:p>
            <a:pPr marL="274320" indent="-274320" eaLnBrk="1" fontAlgn="auto" hangingPunct="1">
              <a:spcAft>
                <a:spcPts val="0"/>
              </a:spcAft>
              <a:buClr>
                <a:schemeClr val="accent3"/>
              </a:buClr>
              <a:buFont typeface="Wingdings 2"/>
              <a:buChar char=""/>
              <a:defRPr/>
            </a:pPr>
            <a:r>
              <a:rPr lang="tr-TR" dirty="0" smtClean="0"/>
              <a:t>Cep telefonu ve şarj cihazı yapılması</a:t>
            </a:r>
            <a:endParaRPr lang="tr-TR" dirty="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428625" y="1928813"/>
            <a:ext cx="8572500" cy="3754437"/>
          </a:xfrm>
          <a:prstGeom prst="rect">
            <a:avLst/>
          </a:prstGeom>
          <a:noFill/>
          <a:ln w="9525">
            <a:noFill/>
            <a:miter lim="800000"/>
            <a:headEnd/>
            <a:tailEnd/>
          </a:ln>
        </p:spPr>
        <p:txBody>
          <a:bodyPr>
            <a:spAutoFit/>
          </a:bodyPr>
          <a:lstStyle/>
          <a:p>
            <a:pPr eaLnBrk="0" hangingPunct="0">
              <a:spcBef>
                <a:spcPct val="50000"/>
              </a:spcBef>
            </a:pPr>
            <a:endParaRPr lang="tr-TR" sz="2800" dirty="0">
              <a:latin typeface="Times New Roman" pitchFamily="18" charset="0"/>
            </a:endParaRPr>
          </a:p>
          <a:p>
            <a:pPr eaLnBrk="0" hangingPunct="0">
              <a:spcBef>
                <a:spcPct val="50000"/>
              </a:spcBef>
              <a:buFont typeface="Arial" charset="0"/>
              <a:buChar char="•"/>
            </a:pPr>
            <a:r>
              <a:rPr lang="tr-TR" sz="2800" dirty="0">
                <a:latin typeface="Times New Roman" pitchFamily="18" charset="0"/>
              </a:rPr>
              <a:t>Hepsini bir anda çözebilir miyiz? Nereden başlayalım? </a:t>
            </a:r>
          </a:p>
          <a:p>
            <a:pPr eaLnBrk="0" hangingPunct="0">
              <a:spcBef>
                <a:spcPct val="50000"/>
              </a:spcBef>
              <a:buFont typeface="Arial" charset="0"/>
              <a:buChar char="•"/>
            </a:pPr>
            <a:r>
              <a:rPr lang="tr-TR" sz="2800" dirty="0">
                <a:latin typeface="Times New Roman" pitchFamily="18" charset="0"/>
              </a:rPr>
              <a:t>Seçtiğimiz proje konusunun önemi nedir? </a:t>
            </a:r>
          </a:p>
          <a:p>
            <a:pPr eaLnBrk="0" hangingPunct="0">
              <a:spcBef>
                <a:spcPct val="50000"/>
              </a:spcBef>
              <a:buFont typeface="Arial" charset="0"/>
              <a:buChar char="•"/>
            </a:pPr>
            <a:r>
              <a:rPr lang="tr-TR" sz="2800" dirty="0">
                <a:latin typeface="Times New Roman" pitchFamily="18" charset="0"/>
              </a:rPr>
              <a:t>Biz bu projeyi neden yapıyoruz?  </a:t>
            </a:r>
          </a:p>
          <a:p>
            <a:pPr eaLnBrk="0" hangingPunct="0">
              <a:spcBef>
                <a:spcPct val="50000"/>
              </a:spcBef>
              <a:buFontTx/>
              <a:buChar char="•"/>
            </a:pPr>
            <a:endParaRPr lang="tr-TR" sz="2800" dirty="0">
              <a:latin typeface="Times New Roman" pitchFamily="18" charset="0"/>
            </a:endParaRPr>
          </a:p>
          <a:p>
            <a:pPr eaLnBrk="0" hangingPunct="0">
              <a:spcBef>
                <a:spcPct val="50000"/>
              </a:spcBef>
              <a:buFontTx/>
              <a:buChar char="•"/>
            </a:pPr>
            <a:endParaRPr lang="tr-TR" sz="2800" dirty="0">
              <a:latin typeface="Times New Roman" pitchFamily="18" charset="0"/>
            </a:endParaRPr>
          </a:p>
        </p:txBody>
      </p:sp>
      <p:sp>
        <p:nvSpPr>
          <p:cNvPr id="3" name="2 Metin kutusu"/>
          <p:cNvSpPr txBox="1"/>
          <p:nvPr/>
        </p:nvSpPr>
        <p:spPr>
          <a:xfrm>
            <a:off x="642910" y="1000108"/>
            <a:ext cx="6572296" cy="861774"/>
          </a:xfrm>
          <a:prstGeom prst="rect">
            <a:avLst/>
          </a:prstGeom>
          <a:noFill/>
        </p:spPr>
        <p:txBody>
          <a:bodyPr>
            <a:spAutoFit/>
          </a:bodyPr>
          <a:lstStyle/>
          <a:p>
            <a:pPr fontAlgn="auto">
              <a:spcBef>
                <a:spcPts val="0"/>
              </a:spcBef>
              <a:spcAft>
                <a:spcPts val="0"/>
              </a:spcAft>
              <a:defRPr/>
            </a:pPr>
            <a:r>
              <a:rPr lang="tr-TR" sz="3200" b="1" cap="all" dirty="0" smtClean="0">
                <a:solidFill>
                  <a:schemeClr val="tx2"/>
                </a:solidFill>
                <a:effectLst>
                  <a:reflection blurRad="12700" stA="48000" endA="300" endPos="55000" dir="5400000" sy="-90000" algn="bl" rotWithShape="0"/>
                </a:effectLst>
                <a:latin typeface="Times New Roman" pitchFamily="18" charset="0"/>
                <a:ea typeface="+mj-ea"/>
                <a:cs typeface="+mj-cs"/>
              </a:rPr>
              <a:t>SORUNUN BELİRLENMESİ?</a:t>
            </a:r>
            <a:endParaRPr lang="tr-TR" sz="3200" b="1" cap="all" dirty="0">
              <a:solidFill>
                <a:schemeClr val="tx2"/>
              </a:solidFill>
              <a:effectLst>
                <a:reflection blurRad="12700" stA="48000" endA="300" endPos="55000" dir="5400000" sy="-90000" algn="bl" rotWithShape="0"/>
              </a:effectLst>
              <a:latin typeface="Times New Roman" pitchFamily="18" charset="0"/>
              <a:ea typeface="+mj-ea"/>
              <a:cs typeface="+mj-cs"/>
            </a:endParaRPr>
          </a:p>
          <a:p>
            <a:pPr fontAlgn="auto">
              <a:spcBef>
                <a:spcPts val="0"/>
              </a:spcBef>
              <a:spcAft>
                <a:spcPts val="0"/>
              </a:spcAft>
              <a:defRPr/>
            </a:pPr>
            <a:endParaRPr lang="tr-TR" dirty="0">
              <a:latin typeface="+mn-lt"/>
            </a:endParaRP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anim calcmode="lin" valueType="num">
                                      <p:cBhvr additive="base">
                                        <p:cTn id="7" dur="500" fill="hold"/>
                                        <p:tgtEl>
                                          <p:spTgt spid="1945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58">
                                            <p:txEl>
                                              <p:pRg st="2" end="2"/>
                                            </p:txEl>
                                          </p:spTgt>
                                        </p:tgtEl>
                                        <p:attrNameLst>
                                          <p:attrName>style.visibility</p:attrName>
                                        </p:attrNameLst>
                                      </p:cBhvr>
                                      <p:to>
                                        <p:strVal val="visible"/>
                                      </p:to>
                                    </p:set>
                                    <p:anim calcmode="lin" valueType="num">
                                      <p:cBhvr additive="base">
                                        <p:cTn id="13" dur="500" fill="hold"/>
                                        <p:tgtEl>
                                          <p:spTgt spid="1945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458">
                                            <p:txEl>
                                              <p:pRg st="3" end="3"/>
                                            </p:txEl>
                                          </p:spTgt>
                                        </p:tgtEl>
                                        <p:attrNameLst>
                                          <p:attrName>style.visibility</p:attrName>
                                        </p:attrNameLst>
                                      </p:cBhvr>
                                      <p:to>
                                        <p:strVal val="visible"/>
                                      </p:to>
                                    </p:set>
                                    <p:anim calcmode="lin" valueType="num">
                                      <p:cBhvr additive="base">
                                        <p:cTn id="19" dur="500" fill="hold"/>
                                        <p:tgtEl>
                                          <p:spTgt spid="1945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214313" y="213921"/>
            <a:ext cx="8929687" cy="1985159"/>
          </a:xfrm>
          <a:prstGeom prst="rect">
            <a:avLst/>
          </a:prstGeom>
          <a:noFill/>
          <a:ln w="9525">
            <a:noFill/>
            <a:miter lim="800000"/>
            <a:headEnd/>
            <a:tailEnd/>
          </a:ln>
        </p:spPr>
        <p:txBody>
          <a:bodyPr anchor="ctr">
            <a:spAutoFit/>
          </a:bodyPr>
          <a:lstStyle/>
          <a:p>
            <a:pPr algn="ctr" eaLnBrk="0" fontAlgn="auto" hangingPunct="0">
              <a:spcBef>
                <a:spcPts val="0"/>
              </a:spcBef>
              <a:spcAft>
                <a:spcPts val="0"/>
              </a:spcAft>
              <a:defRPr/>
            </a:pPr>
            <a:r>
              <a:rPr lang="tr-TR" sz="3200" b="1" dirty="0">
                <a:solidFill>
                  <a:schemeClr val="tx2"/>
                </a:solidFill>
                <a:latin typeface="Times New Roman" pitchFamily="18" charset="0"/>
                <a:ea typeface="+mj-ea"/>
                <a:cs typeface="+mj-cs"/>
              </a:rPr>
              <a:t>SORUN DEĞERLENDİRME TABLOSU </a:t>
            </a:r>
            <a:r>
              <a:rPr lang="tr-TR" sz="3200" b="1" dirty="0" smtClean="0">
                <a:solidFill>
                  <a:schemeClr val="tx2"/>
                </a:solidFill>
                <a:latin typeface="Times New Roman" pitchFamily="18" charset="0"/>
                <a:ea typeface="+mj-ea"/>
                <a:cs typeface="+mj-cs"/>
              </a:rPr>
              <a:t>İLE PROJE KONULARININ </a:t>
            </a:r>
            <a:endParaRPr lang="tr-TR" sz="3200" b="1" dirty="0">
              <a:solidFill>
                <a:schemeClr val="tx2"/>
              </a:solidFill>
              <a:latin typeface="Times New Roman" pitchFamily="18" charset="0"/>
              <a:ea typeface="+mj-ea"/>
              <a:cs typeface="+mj-cs"/>
            </a:endParaRPr>
          </a:p>
          <a:p>
            <a:pPr algn="ctr" eaLnBrk="0" fontAlgn="auto" hangingPunct="0">
              <a:spcBef>
                <a:spcPts val="0"/>
              </a:spcBef>
              <a:spcAft>
                <a:spcPts val="0"/>
              </a:spcAft>
              <a:defRPr/>
            </a:pPr>
            <a:r>
              <a:rPr lang="tr-TR" sz="3200" b="1" dirty="0">
                <a:solidFill>
                  <a:schemeClr val="tx2"/>
                </a:solidFill>
                <a:latin typeface="Times New Roman" pitchFamily="18" charset="0"/>
                <a:ea typeface="+mj-ea"/>
                <a:cs typeface="+mj-cs"/>
              </a:rPr>
              <a:t>ÖNEMİNİN BELİRLENMESİ</a:t>
            </a:r>
            <a:endParaRPr lang="en-US" sz="3200" b="1" dirty="0">
              <a:solidFill>
                <a:schemeClr val="tx2"/>
              </a:solidFill>
              <a:latin typeface="Times New Roman" pitchFamily="18" charset="0"/>
              <a:ea typeface="+mj-ea"/>
              <a:cs typeface="+mj-cs"/>
            </a:endParaRPr>
          </a:p>
          <a:p>
            <a:pPr algn="ctr" eaLnBrk="0" fontAlgn="auto" hangingPunct="0">
              <a:spcBef>
                <a:spcPts val="0"/>
              </a:spcBef>
              <a:spcAft>
                <a:spcPts val="0"/>
              </a:spcAft>
              <a:defRPr/>
            </a:pPr>
            <a:endParaRPr lang="en-US" sz="900" b="1" dirty="0">
              <a:latin typeface="+mn-lt"/>
              <a:ea typeface="Times New Roman" pitchFamily="18" charset="0"/>
              <a:cs typeface="Arial" charset="0"/>
            </a:endParaRPr>
          </a:p>
          <a:p>
            <a:pPr algn="ctr" eaLnBrk="0" fontAlgn="auto" hangingPunct="0">
              <a:spcBef>
                <a:spcPts val="0"/>
              </a:spcBef>
              <a:spcAft>
                <a:spcPts val="0"/>
              </a:spcAft>
              <a:defRPr/>
            </a:pPr>
            <a:endParaRPr lang="en-US" b="1" dirty="0">
              <a:latin typeface="+mn-lt"/>
              <a:ea typeface="Times New Roman" pitchFamily="18" charset="0"/>
              <a:cs typeface="Arial" charset="0"/>
            </a:endParaRPr>
          </a:p>
        </p:txBody>
      </p:sp>
      <p:graphicFrame>
        <p:nvGraphicFramePr>
          <p:cNvPr id="38915" name="Group 3"/>
          <p:cNvGraphicFramePr>
            <a:graphicFrameLocks noGrp="1"/>
          </p:cNvGraphicFramePr>
          <p:nvPr>
            <p:extLst>
              <p:ext uri="{D42A27DB-BD31-4B8C-83A1-F6EECF244321}">
                <p14:modId xmlns:p14="http://schemas.microsoft.com/office/powerpoint/2010/main" val="572623199"/>
              </p:ext>
            </p:extLst>
          </p:nvPr>
        </p:nvGraphicFramePr>
        <p:xfrm>
          <a:off x="571500" y="2000250"/>
          <a:ext cx="7929647" cy="3444240"/>
        </p:xfrm>
        <a:graphic>
          <a:graphicData uri="http://schemas.openxmlformats.org/drawingml/2006/table">
            <a:tbl>
              <a:tblPr/>
              <a:tblGrid>
                <a:gridCol w="2143767">
                  <a:extLst>
                    <a:ext uri="{9D8B030D-6E8A-4147-A177-3AD203B41FA5}">
                      <a16:colId xmlns:a16="http://schemas.microsoft.com/office/drawing/2014/main" val="20000"/>
                    </a:ext>
                  </a:extLst>
                </a:gridCol>
                <a:gridCol w="1361025">
                  <a:extLst>
                    <a:ext uri="{9D8B030D-6E8A-4147-A177-3AD203B41FA5}">
                      <a16:colId xmlns:a16="http://schemas.microsoft.com/office/drawing/2014/main" val="20001"/>
                    </a:ext>
                  </a:extLst>
                </a:gridCol>
                <a:gridCol w="1531915">
                  <a:extLst>
                    <a:ext uri="{9D8B030D-6E8A-4147-A177-3AD203B41FA5}">
                      <a16:colId xmlns:a16="http://schemas.microsoft.com/office/drawing/2014/main" val="20002"/>
                    </a:ext>
                  </a:extLst>
                </a:gridCol>
                <a:gridCol w="1361025">
                  <a:extLst>
                    <a:ext uri="{9D8B030D-6E8A-4147-A177-3AD203B41FA5}">
                      <a16:colId xmlns:a16="http://schemas.microsoft.com/office/drawing/2014/main" val="20003"/>
                    </a:ext>
                  </a:extLst>
                </a:gridCol>
                <a:gridCol w="1531915">
                  <a:extLst>
                    <a:ext uri="{9D8B030D-6E8A-4147-A177-3AD203B41FA5}">
                      <a16:colId xmlns:a16="http://schemas.microsoft.com/office/drawing/2014/main" val="20004"/>
                    </a:ext>
                  </a:extLst>
                </a:gridCol>
              </a:tblGrid>
              <a:tr h="28736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Times New Roman" pitchFamily="18" charset="0"/>
                          <a:ea typeface="Times New Roman" charset="0"/>
                          <a:cs typeface="Arial" charset="0"/>
                        </a:rPr>
                        <a:t>Ekip elemanları</a:t>
                      </a:r>
                      <a:endParaRPr kumimoji="0" lang="tr-TR" sz="2400" b="0" i="0" u="none" strike="noStrike" cap="none" normalizeH="0" baseline="0" dirty="0" smtClean="0">
                        <a:ln>
                          <a:noFill/>
                        </a:ln>
                        <a:solidFill>
                          <a:schemeClr val="tx1"/>
                        </a:solidFill>
                        <a:effectLst/>
                        <a:latin typeface="Times New Roman" pitchFamily="18" charset="0"/>
                        <a:ea typeface="Times New Roman"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Times New Roman" pitchFamily="18" charset="0"/>
                          <a:ea typeface="Times New Roman" charset="0"/>
                          <a:cs typeface="Arial" charset="0"/>
                        </a:rPr>
                        <a:t>1. konu</a:t>
                      </a:r>
                      <a:endParaRPr kumimoji="0" lang="tr-TR" sz="2400" b="0" i="0" u="none" strike="noStrike" cap="none" normalizeH="0" baseline="0" dirty="0" smtClean="0">
                        <a:ln>
                          <a:noFill/>
                        </a:ln>
                        <a:solidFill>
                          <a:schemeClr val="tx1"/>
                        </a:solidFill>
                        <a:effectLst/>
                        <a:latin typeface="Times New Roman" pitchFamily="18" charset="0"/>
                        <a:ea typeface="Times New Roman"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Times New Roman" pitchFamily="18" charset="0"/>
                          <a:ea typeface="Times New Roman" charset="0"/>
                          <a:cs typeface="Arial" charset="0"/>
                        </a:rPr>
                        <a:t>2.konu</a:t>
                      </a:r>
                      <a:endParaRPr kumimoji="0" lang="tr-TR" sz="2400" b="0" i="0" u="none" strike="noStrike" cap="none" normalizeH="0" baseline="0" dirty="0" smtClean="0">
                        <a:ln>
                          <a:noFill/>
                        </a:ln>
                        <a:solidFill>
                          <a:schemeClr val="tx1"/>
                        </a:solidFill>
                        <a:effectLst/>
                        <a:latin typeface="Times New Roman" pitchFamily="18" charset="0"/>
                        <a:ea typeface="Times New Roman"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Times New Roman" pitchFamily="18" charset="0"/>
                          <a:ea typeface="Times New Roman" charset="0"/>
                          <a:cs typeface="Arial" charset="0"/>
                        </a:rPr>
                        <a:t>3. konu</a:t>
                      </a:r>
                      <a:endParaRPr kumimoji="0" lang="tr-TR" sz="2400" b="0" i="0" u="none" strike="noStrike" cap="none" normalizeH="0" baseline="0" dirty="0" smtClean="0">
                        <a:ln>
                          <a:noFill/>
                        </a:ln>
                        <a:solidFill>
                          <a:schemeClr val="tx1"/>
                        </a:solidFill>
                        <a:effectLst/>
                        <a:latin typeface="Times New Roman" pitchFamily="18" charset="0"/>
                        <a:ea typeface="Times New Roman"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Times New Roman" pitchFamily="18" charset="0"/>
                          <a:ea typeface="Times New Roman" charset="0"/>
                          <a:cs typeface="Arial" charset="0"/>
                        </a:rPr>
                        <a:t>4. konu</a:t>
                      </a:r>
                      <a:endParaRPr kumimoji="0" lang="tr-TR" sz="2400" b="0" i="0" u="none" strike="noStrike" cap="none" normalizeH="0" baseline="0" dirty="0" smtClean="0">
                        <a:ln>
                          <a:noFill/>
                        </a:ln>
                        <a:solidFill>
                          <a:schemeClr val="tx1"/>
                        </a:solidFill>
                        <a:effectLst/>
                        <a:latin typeface="Times New Roman" pitchFamily="18" charset="0"/>
                        <a:ea typeface="Times New Roman"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411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Times New Roman" pitchFamily="18" charset="0"/>
                        <a:ea typeface="Times New Roman"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411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Times New Roman" pitchFamily="18" charset="0"/>
                        <a:ea typeface="Times New Roman"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411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Times New Roman" pitchFamily="18" charset="0"/>
                        <a:ea typeface="Times New Roman"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4411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Times New Roman" pitchFamily="18" charset="0"/>
                        <a:ea typeface="Times New Roman"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411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Times New Roman" pitchFamily="18" charset="0"/>
                          <a:ea typeface="Times New Roman" charset="0"/>
                          <a:cs typeface="Arial" charset="0"/>
                        </a:rPr>
                        <a:t>Toplam puan</a:t>
                      </a:r>
                      <a:endParaRPr kumimoji="0" lang="tr-TR" sz="2400" b="0" i="0" u="none" strike="noStrike" cap="none" normalizeH="0" baseline="0" dirty="0" smtClean="0">
                        <a:ln>
                          <a:noFill/>
                        </a:ln>
                        <a:solidFill>
                          <a:schemeClr val="tx1"/>
                        </a:solidFill>
                        <a:effectLst/>
                        <a:latin typeface="Times New Roman" pitchFamily="18" charset="0"/>
                        <a:ea typeface="Times New Roman"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4411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Times New Roman" pitchFamily="18" charset="0"/>
                          <a:ea typeface="Times New Roman" charset="0"/>
                          <a:cs typeface="Arial" charset="0"/>
                        </a:rPr>
                        <a:t>% </a:t>
                      </a:r>
                      <a:endParaRPr kumimoji="0" lang="tr-TR" sz="2400" b="0" i="0" u="none" strike="noStrike" cap="none" normalizeH="0" baseline="0" dirty="0" smtClean="0">
                        <a:ln>
                          <a:noFill/>
                        </a:ln>
                        <a:solidFill>
                          <a:schemeClr val="tx1"/>
                        </a:solidFill>
                        <a:effectLst/>
                        <a:latin typeface="Times New Roman" pitchFamily="18" charset="0"/>
                        <a:ea typeface="Times New Roman"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24629" name="3 Metin kutusu"/>
          <p:cNvSpPr txBox="1">
            <a:spLocks noChangeArrowheads="1"/>
          </p:cNvSpPr>
          <p:nvPr/>
        </p:nvSpPr>
        <p:spPr bwMode="auto">
          <a:xfrm>
            <a:off x="857250" y="5786438"/>
            <a:ext cx="5764213" cy="369887"/>
          </a:xfrm>
          <a:prstGeom prst="rect">
            <a:avLst/>
          </a:prstGeom>
          <a:noFill/>
          <a:ln w="9525">
            <a:noFill/>
            <a:miter lim="800000"/>
            <a:headEnd/>
            <a:tailEnd/>
          </a:ln>
        </p:spPr>
        <p:txBody>
          <a:bodyPr wrap="none">
            <a:spAutoFit/>
          </a:bodyPr>
          <a:lstStyle/>
          <a:p>
            <a:r>
              <a:rPr lang="tr-TR">
                <a:latin typeface="Constantia" pitchFamily="18" charset="0"/>
              </a:rPr>
              <a:t>Her sorunu önem derecesine göre 5 üzerinden puanlayınız. </a:t>
            </a:r>
          </a:p>
        </p:txBody>
      </p:sp>
      <p:sp>
        <p:nvSpPr>
          <p:cNvPr id="24630" name="5 Metin kutusu"/>
          <p:cNvSpPr txBox="1">
            <a:spLocks noChangeArrowheads="1"/>
          </p:cNvSpPr>
          <p:nvPr/>
        </p:nvSpPr>
        <p:spPr bwMode="auto">
          <a:xfrm>
            <a:off x="2736850" y="6488113"/>
            <a:ext cx="6407150" cy="369887"/>
          </a:xfrm>
          <a:prstGeom prst="rect">
            <a:avLst/>
          </a:prstGeom>
          <a:noFill/>
          <a:ln w="9525">
            <a:noFill/>
            <a:miter lim="800000"/>
            <a:headEnd/>
            <a:tailEnd/>
          </a:ln>
        </p:spPr>
        <p:txBody>
          <a:bodyPr wrap="none">
            <a:spAutoFit/>
          </a:bodyPr>
          <a:lstStyle/>
          <a:p>
            <a:r>
              <a:rPr lang="tr-TR">
                <a:solidFill>
                  <a:srgbClr val="FF0000"/>
                </a:solidFill>
                <a:latin typeface="Constantia" pitchFamily="18" charset="0"/>
              </a:rPr>
              <a:t>Öğrenciler hazırlayıp kendi Portal Sayfalarında Yayınlayacaklar</a:t>
            </a:r>
          </a:p>
        </p:txBody>
      </p:sp>
    </p:spTree>
  </p:cSld>
  <p:clrMapOvr>
    <a:masterClrMapping/>
  </p:clrMapOvr>
  <p:transition>
    <p:whee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642938" y="674688"/>
            <a:ext cx="7929562" cy="5216813"/>
          </a:xfrm>
          <a:prstGeom prst="rect">
            <a:avLst/>
          </a:prstGeom>
          <a:noFill/>
          <a:ln w="9525">
            <a:noFill/>
            <a:miter lim="800000"/>
            <a:headEnd/>
            <a:tailEnd/>
          </a:ln>
        </p:spPr>
        <p:txBody>
          <a:bodyPr>
            <a:spAutoFit/>
          </a:bodyPr>
          <a:lstStyle/>
          <a:p>
            <a:pPr marL="457200" indent="-457200" eaLnBrk="0" fontAlgn="auto" hangingPunct="0">
              <a:spcBef>
                <a:spcPts val="0"/>
              </a:spcBef>
              <a:spcAft>
                <a:spcPts val="0"/>
              </a:spcAft>
              <a:defRPr/>
            </a:pPr>
            <a:r>
              <a:rPr lang="tr-TR" sz="3200" dirty="0">
                <a:latin typeface="Times New Roman" pitchFamily="18" charset="0"/>
              </a:rPr>
              <a:t>	</a:t>
            </a:r>
            <a:r>
              <a:rPr lang="tr-TR" sz="2900" b="1" dirty="0" smtClean="0">
                <a:solidFill>
                  <a:schemeClr val="accent1">
                    <a:tint val="88000"/>
                    <a:satMod val="150000"/>
                  </a:schemeClr>
                </a:solidFill>
                <a:effectLst>
                  <a:outerShdw blurRad="38100" dist="38100" dir="2700000" algn="tl">
                    <a:srgbClr val="C0C0C0"/>
                  </a:outerShdw>
                </a:effectLst>
                <a:latin typeface="+mj-lt"/>
                <a:ea typeface="+mj-ea"/>
                <a:cs typeface="+mj-cs"/>
              </a:rPr>
              <a:t>PROJE KONUSU İÇİN YAPILMASI GEREKENLERİN BELİRLENMESİ</a:t>
            </a:r>
            <a:endParaRPr lang="tr-TR" sz="2900" b="1" dirty="0">
              <a:solidFill>
                <a:schemeClr val="accent1">
                  <a:tint val="88000"/>
                  <a:satMod val="150000"/>
                </a:schemeClr>
              </a:solidFill>
              <a:effectLst>
                <a:outerShdw blurRad="38100" dist="38100" dir="2700000" algn="tl">
                  <a:srgbClr val="C0C0C0"/>
                </a:outerShdw>
              </a:effectLst>
              <a:latin typeface="+mj-lt"/>
              <a:ea typeface="+mj-ea"/>
              <a:cs typeface="+mj-cs"/>
            </a:endParaRPr>
          </a:p>
          <a:p>
            <a:pPr marL="457200" indent="-457200" eaLnBrk="0" fontAlgn="auto" hangingPunct="0">
              <a:spcBef>
                <a:spcPts val="0"/>
              </a:spcBef>
              <a:spcAft>
                <a:spcPts val="0"/>
              </a:spcAft>
              <a:defRPr/>
            </a:pPr>
            <a:endParaRPr lang="tr-TR" sz="3200" dirty="0">
              <a:latin typeface="Times New Roman" pitchFamily="18" charset="0"/>
            </a:endParaRPr>
          </a:p>
          <a:p>
            <a:pPr marL="457200" indent="-457200" eaLnBrk="0" fontAlgn="auto" hangingPunct="0">
              <a:spcBef>
                <a:spcPts val="0"/>
              </a:spcBef>
              <a:spcAft>
                <a:spcPts val="0"/>
              </a:spcAft>
              <a:buFontTx/>
              <a:buChar char="•"/>
              <a:defRPr/>
            </a:pPr>
            <a:r>
              <a:rPr lang="tr-TR" sz="2400" dirty="0">
                <a:latin typeface="Times New Roman" pitchFamily="18" charset="0"/>
              </a:rPr>
              <a:t>Bu bölüm hem </a:t>
            </a:r>
            <a:r>
              <a:rPr lang="tr-TR" sz="2400" dirty="0" smtClean="0">
                <a:latin typeface="Times New Roman" pitchFamily="18" charset="0"/>
              </a:rPr>
              <a:t>proje yapımı </a:t>
            </a:r>
            <a:r>
              <a:rPr lang="tr-TR" sz="2400" dirty="0">
                <a:latin typeface="Times New Roman" pitchFamily="18" charset="0"/>
              </a:rPr>
              <a:t>aşaması öncesinde hem de sonrasında işe yarayacaktır. </a:t>
            </a:r>
          </a:p>
          <a:p>
            <a:pPr marL="457200" indent="-457200" eaLnBrk="0" fontAlgn="auto" hangingPunct="0">
              <a:spcBef>
                <a:spcPts val="0"/>
              </a:spcBef>
              <a:spcAft>
                <a:spcPts val="0"/>
              </a:spcAft>
              <a:defRPr/>
            </a:pPr>
            <a:endParaRPr lang="tr-TR" sz="2400" dirty="0">
              <a:latin typeface="Times New Roman" pitchFamily="18" charset="0"/>
            </a:endParaRPr>
          </a:p>
          <a:p>
            <a:pPr marL="457200" indent="-457200" eaLnBrk="0" fontAlgn="auto" hangingPunct="0">
              <a:spcBef>
                <a:spcPts val="0"/>
              </a:spcBef>
              <a:spcAft>
                <a:spcPts val="0"/>
              </a:spcAft>
              <a:buFontTx/>
              <a:buChar char="•"/>
              <a:defRPr/>
            </a:pPr>
            <a:r>
              <a:rPr lang="tr-TR" sz="2400" dirty="0">
                <a:latin typeface="Times New Roman" pitchFamily="18" charset="0"/>
              </a:rPr>
              <a:t>Proje grubunda yer alan öğrenciler </a:t>
            </a:r>
            <a:r>
              <a:rPr lang="tr-TR" sz="2400" dirty="0" smtClean="0">
                <a:latin typeface="Times New Roman" pitchFamily="18" charset="0"/>
              </a:rPr>
              <a:t>yapmayı hedefledikleri ürün ya da buluşu nasıl gerçekleştirecekleri konusunda kaynakları tarayarak araştırma yapmaları gerekmektedir.</a:t>
            </a:r>
            <a:endParaRPr lang="tr-TR" sz="2400" dirty="0">
              <a:latin typeface="Times New Roman" pitchFamily="18" charset="0"/>
            </a:endParaRPr>
          </a:p>
          <a:p>
            <a:pPr marL="457200" indent="-457200" eaLnBrk="0" fontAlgn="auto" hangingPunct="0">
              <a:spcBef>
                <a:spcPts val="0"/>
              </a:spcBef>
              <a:spcAft>
                <a:spcPts val="0"/>
              </a:spcAft>
              <a:defRPr/>
            </a:pPr>
            <a:endParaRPr lang="tr-TR" sz="2400" dirty="0">
              <a:latin typeface="Times New Roman" pitchFamily="18" charset="0"/>
            </a:endParaRPr>
          </a:p>
          <a:p>
            <a:pPr marL="457200" indent="-457200" eaLnBrk="0" fontAlgn="auto" hangingPunct="0">
              <a:spcBef>
                <a:spcPts val="0"/>
              </a:spcBef>
              <a:spcAft>
                <a:spcPts val="0"/>
              </a:spcAft>
              <a:buFontTx/>
              <a:buChar char="•"/>
              <a:defRPr/>
            </a:pPr>
            <a:r>
              <a:rPr lang="tr-TR" sz="2400" dirty="0" smtClean="0">
                <a:latin typeface="Times New Roman" pitchFamily="18" charset="0"/>
              </a:rPr>
              <a:t>Ürün/Buluşun yapılabilmesi için sebep-sorun </a:t>
            </a:r>
            <a:r>
              <a:rPr lang="tr-TR" sz="2400" dirty="0">
                <a:latin typeface="Times New Roman" pitchFamily="18" charset="0"/>
              </a:rPr>
              <a:t>haritası hazırlanacaktır. </a:t>
            </a:r>
          </a:p>
          <a:p>
            <a:pPr marL="457200" indent="-457200" eaLnBrk="0" fontAlgn="auto" hangingPunct="0">
              <a:spcBef>
                <a:spcPts val="0"/>
              </a:spcBef>
              <a:spcAft>
                <a:spcPts val="0"/>
              </a:spcAft>
              <a:defRPr/>
            </a:pPr>
            <a:endParaRPr lang="tr-TR" sz="2400" dirty="0">
              <a:latin typeface="Times New Roman" pitchFamily="18" charset="0"/>
            </a:endParaRP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anim calcmode="lin" valueType="num">
                                      <p:cBhvr additive="base">
                                        <p:cTn id="7" dur="500" fill="hold"/>
                                        <p:tgtEl>
                                          <p:spTgt spid="1843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434">
                                            <p:txEl>
                                              <p:pRg st="4" end="4"/>
                                            </p:txEl>
                                          </p:spTgt>
                                        </p:tgtEl>
                                        <p:attrNameLst>
                                          <p:attrName>style.visibility</p:attrName>
                                        </p:attrNameLst>
                                      </p:cBhvr>
                                      <p:to>
                                        <p:strVal val="visible"/>
                                      </p:to>
                                    </p:set>
                                    <p:anim calcmode="lin" valueType="num">
                                      <p:cBhvr additive="base">
                                        <p:cTn id="13" dur="500" fill="hold"/>
                                        <p:tgtEl>
                                          <p:spTgt spid="18434">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434">
                                            <p:txEl>
                                              <p:pRg st="6" end="6"/>
                                            </p:txEl>
                                          </p:spTgt>
                                        </p:tgtEl>
                                        <p:attrNameLst>
                                          <p:attrName>style.visibility</p:attrName>
                                        </p:attrNameLst>
                                      </p:cBhvr>
                                      <p:to>
                                        <p:strVal val="visible"/>
                                      </p:to>
                                    </p:set>
                                    <p:anim calcmode="lin" valueType="num">
                                      <p:cBhvr additive="base">
                                        <p:cTn id="19" dur="500" fill="hold"/>
                                        <p:tgtEl>
                                          <p:spTgt spid="1843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642938" y="585083"/>
            <a:ext cx="7620000" cy="1261884"/>
          </a:xfrm>
          <a:prstGeom prst="rect">
            <a:avLst/>
          </a:prstGeom>
          <a:noFill/>
          <a:ln w="9525">
            <a:noFill/>
            <a:miter lim="800000"/>
            <a:headEnd/>
            <a:tailEnd/>
          </a:ln>
        </p:spPr>
        <p:txBody>
          <a:bodyPr anchor="ctr">
            <a:spAutoFit/>
          </a:bodyPr>
          <a:lstStyle/>
          <a:p>
            <a:pPr algn="ctr" eaLnBrk="0" fontAlgn="auto" hangingPunct="0">
              <a:spcBef>
                <a:spcPts val="0"/>
              </a:spcBef>
              <a:spcAft>
                <a:spcPts val="0"/>
              </a:spcAft>
              <a:defRPr/>
            </a:pPr>
            <a:r>
              <a:rPr lang="tr-TR" sz="2900" b="1" dirty="0">
                <a:solidFill>
                  <a:schemeClr val="accent1">
                    <a:tint val="88000"/>
                    <a:satMod val="150000"/>
                  </a:schemeClr>
                </a:solidFill>
                <a:effectLst>
                  <a:outerShdw blurRad="38100" dist="38100" dir="2700000" algn="tl">
                    <a:srgbClr val="C0C0C0"/>
                  </a:outerShdw>
                </a:effectLst>
                <a:latin typeface="+mj-lt"/>
                <a:ea typeface="+mj-ea"/>
                <a:cs typeface="+mj-cs"/>
              </a:rPr>
              <a:t>KAVRAM HARİTASI İLE </a:t>
            </a:r>
          </a:p>
          <a:p>
            <a:pPr algn="ctr" eaLnBrk="0" fontAlgn="auto" hangingPunct="0">
              <a:spcBef>
                <a:spcPts val="0"/>
              </a:spcBef>
              <a:spcAft>
                <a:spcPts val="0"/>
              </a:spcAft>
              <a:defRPr/>
            </a:pPr>
            <a:r>
              <a:rPr lang="tr-TR" sz="2900" b="1" dirty="0" smtClean="0">
                <a:solidFill>
                  <a:schemeClr val="accent1">
                    <a:tint val="88000"/>
                    <a:satMod val="150000"/>
                  </a:schemeClr>
                </a:solidFill>
                <a:effectLst>
                  <a:outerShdw blurRad="38100" dist="38100" dir="2700000" algn="tl">
                    <a:srgbClr val="C0C0C0"/>
                  </a:outerShdw>
                </a:effectLst>
                <a:latin typeface="+mj-lt"/>
                <a:ea typeface="+mj-ea"/>
                <a:cs typeface="+mj-cs"/>
              </a:rPr>
              <a:t>SEBEP - SORUN </a:t>
            </a:r>
            <a:r>
              <a:rPr lang="tr-TR" sz="2900" b="1" dirty="0">
                <a:solidFill>
                  <a:schemeClr val="accent1">
                    <a:tint val="88000"/>
                    <a:satMod val="150000"/>
                  </a:schemeClr>
                </a:solidFill>
                <a:effectLst>
                  <a:outerShdw blurRad="38100" dist="38100" dir="2700000" algn="tl">
                    <a:srgbClr val="C0C0C0"/>
                  </a:outerShdw>
                </a:effectLst>
                <a:latin typeface="+mj-lt"/>
                <a:ea typeface="+mj-ea"/>
                <a:cs typeface="+mj-cs"/>
              </a:rPr>
              <a:t>İLİŞKİLERİNİN SAPTANMASI </a:t>
            </a:r>
            <a:endParaRPr lang="en-US" sz="2900" b="1" dirty="0">
              <a:solidFill>
                <a:schemeClr val="accent1">
                  <a:tint val="88000"/>
                  <a:satMod val="150000"/>
                </a:schemeClr>
              </a:solidFill>
              <a:effectLst>
                <a:outerShdw blurRad="38100" dist="38100" dir="2700000" algn="tl">
                  <a:srgbClr val="C0C0C0"/>
                </a:outerShdw>
              </a:effectLst>
              <a:latin typeface="+mj-lt"/>
              <a:ea typeface="+mj-ea"/>
              <a:cs typeface="+mj-cs"/>
            </a:endParaRPr>
          </a:p>
          <a:p>
            <a:pPr algn="ctr" eaLnBrk="0" fontAlgn="auto" hangingPunct="0">
              <a:spcBef>
                <a:spcPts val="0"/>
              </a:spcBef>
              <a:spcAft>
                <a:spcPts val="0"/>
              </a:spcAft>
              <a:defRPr/>
            </a:pPr>
            <a:endParaRPr lang="en-US" dirty="0">
              <a:latin typeface="+mn-lt"/>
              <a:ea typeface="Times New Roman" pitchFamily="18" charset="0"/>
              <a:cs typeface="Arial" charset="0"/>
            </a:endParaRPr>
          </a:p>
        </p:txBody>
      </p:sp>
      <p:grpSp>
        <p:nvGrpSpPr>
          <p:cNvPr id="26627" name="Group 3"/>
          <p:cNvGrpSpPr>
            <a:grpSpLocks noChangeAspect="1"/>
          </p:cNvGrpSpPr>
          <p:nvPr/>
        </p:nvGrpSpPr>
        <p:grpSpPr bwMode="auto">
          <a:xfrm>
            <a:off x="1285875" y="2143125"/>
            <a:ext cx="6400800" cy="3786188"/>
            <a:chOff x="1506" y="4327"/>
            <a:chExt cx="10080" cy="6613"/>
          </a:xfrm>
        </p:grpSpPr>
        <p:sp>
          <p:nvSpPr>
            <p:cNvPr id="26632" name="AutoShape 4"/>
            <p:cNvSpPr>
              <a:spLocks noChangeAspect="1" noChangeArrowheads="1" noTextEdit="1"/>
            </p:cNvSpPr>
            <p:nvPr/>
          </p:nvSpPr>
          <p:spPr bwMode="auto">
            <a:xfrm>
              <a:off x="1506" y="4327"/>
              <a:ext cx="10080" cy="6480"/>
            </a:xfrm>
            <a:prstGeom prst="rect">
              <a:avLst/>
            </a:prstGeom>
            <a:noFill/>
            <a:ln w="9525">
              <a:noFill/>
              <a:miter lim="800000"/>
              <a:headEnd/>
              <a:tailEnd/>
            </a:ln>
          </p:spPr>
          <p:txBody>
            <a:bodyPr/>
            <a:lstStyle/>
            <a:p>
              <a:endParaRPr lang="tr-TR"/>
            </a:p>
          </p:txBody>
        </p:sp>
        <p:sp>
          <p:nvSpPr>
            <p:cNvPr id="26633" name="Line 6"/>
            <p:cNvSpPr>
              <a:spLocks noChangeShapeType="1"/>
            </p:cNvSpPr>
            <p:nvPr/>
          </p:nvSpPr>
          <p:spPr bwMode="auto">
            <a:xfrm>
              <a:off x="3306" y="5227"/>
              <a:ext cx="2250" cy="1970"/>
            </a:xfrm>
            <a:prstGeom prst="line">
              <a:avLst/>
            </a:prstGeom>
            <a:noFill/>
            <a:ln w="38100">
              <a:solidFill>
                <a:srgbClr val="000000"/>
              </a:solidFill>
              <a:round/>
              <a:headEnd/>
              <a:tailEnd type="triangle" w="med" len="med"/>
            </a:ln>
          </p:spPr>
          <p:txBody>
            <a:bodyPr/>
            <a:lstStyle/>
            <a:p>
              <a:endParaRPr lang="tr-TR"/>
            </a:p>
          </p:txBody>
        </p:sp>
        <p:sp>
          <p:nvSpPr>
            <p:cNvPr id="26634" name="Line 7"/>
            <p:cNvSpPr>
              <a:spLocks noChangeShapeType="1"/>
            </p:cNvSpPr>
            <p:nvPr/>
          </p:nvSpPr>
          <p:spPr bwMode="auto">
            <a:xfrm flipH="1">
              <a:off x="7469" y="5200"/>
              <a:ext cx="2700" cy="1622"/>
            </a:xfrm>
            <a:prstGeom prst="line">
              <a:avLst/>
            </a:prstGeom>
            <a:noFill/>
            <a:ln w="38100">
              <a:solidFill>
                <a:srgbClr val="000000"/>
              </a:solidFill>
              <a:round/>
              <a:headEnd/>
              <a:tailEnd type="triangle" w="med" len="med"/>
            </a:ln>
          </p:spPr>
          <p:txBody>
            <a:bodyPr/>
            <a:lstStyle/>
            <a:p>
              <a:endParaRPr lang="tr-TR"/>
            </a:p>
          </p:txBody>
        </p:sp>
        <p:sp>
          <p:nvSpPr>
            <p:cNvPr id="26635" name="Line 8"/>
            <p:cNvSpPr>
              <a:spLocks noChangeShapeType="1"/>
            </p:cNvSpPr>
            <p:nvPr/>
          </p:nvSpPr>
          <p:spPr bwMode="auto">
            <a:xfrm flipV="1">
              <a:off x="2519" y="8070"/>
              <a:ext cx="3038" cy="1747"/>
            </a:xfrm>
            <a:prstGeom prst="line">
              <a:avLst/>
            </a:prstGeom>
            <a:noFill/>
            <a:ln w="38100">
              <a:solidFill>
                <a:srgbClr val="000000"/>
              </a:solidFill>
              <a:round/>
              <a:headEnd/>
              <a:tailEnd type="triangle" w="med" len="med"/>
            </a:ln>
          </p:spPr>
          <p:txBody>
            <a:bodyPr/>
            <a:lstStyle/>
            <a:p>
              <a:endParaRPr lang="tr-TR"/>
            </a:p>
          </p:txBody>
        </p:sp>
        <p:sp>
          <p:nvSpPr>
            <p:cNvPr id="26636" name="Line 9"/>
            <p:cNvSpPr>
              <a:spLocks noChangeShapeType="1"/>
            </p:cNvSpPr>
            <p:nvPr/>
          </p:nvSpPr>
          <p:spPr bwMode="auto">
            <a:xfrm flipH="1" flipV="1">
              <a:off x="7469" y="8569"/>
              <a:ext cx="2813" cy="1248"/>
            </a:xfrm>
            <a:prstGeom prst="line">
              <a:avLst/>
            </a:prstGeom>
            <a:noFill/>
            <a:ln w="38100">
              <a:solidFill>
                <a:srgbClr val="000000"/>
              </a:solidFill>
              <a:round/>
              <a:headEnd/>
              <a:tailEnd type="triangle" w="med" len="med"/>
            </a:ln>
          </p:spPr>
          <p:txBody>
            <a:bodyPr/>
            <a:lstStyle/>
            <a:p>
              <a:endParaRPr lang="tr-TR"/>
            </a:p>
          </p:txBody>
        </p:sp>
        <p:sp>
          <p:nvSpPr>
            <p:cNvPr id="26637" name="Text Box 10"/>
            <p:cNvSpPr txBox="1">
              <a:spLocks noChangeArrowheads="1"/>
            </p:cNvSpPr>
            <p:nvPr/>
          </p:nvSpPr>
          <p:spPr bwMode="auto">
            <a:xfrm>
              <a:off x="5669" y="6947"/>
              <a:ext cx="1867" cy="1622"/>
            </a:xfrm>
            <a:prstGeom prst="rect">
              <a:avLst/>
            </a:prstGeom>
            <a:solidFill>
              <a:srgbClr val="FFFFFF"/>
            </a:solidFill>
            <a:ln w="9525">
              <a:solidFill>
                <a:srgbClr val="000000"/>
              </a:solidFill>
              <a:miter lim="800000"/>
              <a:headEnd/>
              <a:tailEnd/>
            </a:ln>
          </p:spPr>
          <p:txBody>
            <a:bodyPr/>
            <a:lstStyle/>
            <a:p>
              <a:pPr eaLnBrk="0" hangingPunct="0"/>
              <a:r>
                <a:rPr lang="tr-TR" sz="1600" dirty="0" smtClean="0">
                  <a:latin typeface="Constantia" pitchFamily="18" charset="0"/>
                </a:rPr>
                <a:t>PROJE KONUSU/SORUNU </a:t>
              </a:r>
              <a:endParaRPr lang="tr-TR" sz="1600" dirty="0">
                <a:latin typeface="Constantia" pitchFamily="18" charset="0"/>
              </a:endParaRPr>
            </a:p>
          </p:txBody>
        </p:sp>
        <p:sp>
          <p:nvSpPr>
            <p:cNvPr id="26638" name="Text Box 11"/>
            <p:cNvSpPr txBox="1">
              <a:spLocks noChangeArrowheads="1"/>
            </p:cNvSpPr>
            <p:nvPr/>
          </p:nvSpPr>
          <p:spPr bwMode="auto">
            <a:xfrm>
              <a:off x="2046" y="4327"/>
              <a:ext cx="1620" cy="1123"/>
            </a:xfrm>
            <a:prstGeom prst="rect">
              <a:avLst/>
            </a:prstGeom>
            <a:solidFill>
              <a:srgbClr val="FFFFFF"/>
            </a:solidFill>
            <a:ln w="9525">
              <a:solidFill>
                <a:srgbClr val="000000"/>
              </a:solidFill>
              <a:miter lim="800000"/>
              <a:headEnd/>
              <a:tailEnd/>
            </a:ln>
          </p:spPr>
          <p:txBody>
            <a:bodyPr/>
            <a:lstStyle/>
            <a:p>
              <a:pPr algn="ctr" eaLnBrk="0" hangingPunct="0"/>
              <a:r>
                <a:rPr lang="tr-TR" dirty="0" smtClean="0">
                  <a:latin typeface="Constantia" pitchFamily="18" charset="0"/>
                </a:rPr>
                <a:t>Sebep </a:t>
              </a:r>
              <a:r>
                <a:rPr lang="tr-TR" dirty="0">
                  <a:latin typeface="Constantia" pitchFamily="18" charset="0"/>
                </a:rPr>
                <a:t>3</a:t>
              </a:r>
            </a:p>
          </p:txBody>
        </p:sp>
        <p:sp>
          <p:nvSpPr>
            <p:cNvPr id="26639" name="Text Box 12"/>
            <p:cNvSpPr txBox="1">
              <a:spLocks noChangeArrowheads="1"/>
            </p:cNvSpPr>
            <p:nvPr/>
          </p:nvSpPr>
          <p:spPr bwMode="auto">
            <a:xfrm>
              <a:off x="9606" y="4452"/>
              <a:ext cx="1875" cy="873"/>
            </a:xfrm>
            <a:prstGeom prst="rect">
              <a:avLst/>
            </a:prstGeom>
            <a:solidFill>
              <a:srgbClr val="FFFFFF"/>
            </a:solidFill>
            <a:ln w="9525">
              <a:solidFill>
                <a:srgbClr val="000000"/>
              </a:solidFill>
              <a:miter lim="800000"/>
              <a:headEnd/>
              <a:tailEnd/>
            </a:ln>
          </p:spPr>
          <p:txBody>
            <a:bodyPr/>
            <a:lstStyle/>
            <a:p>
              <a:pPr eaLnBrk="0" hangingPunct="0"/>
              <a:r>
                <a:rPr lang="tr-TR" dirty="0" smtClean="0">
                  <a:latin typeface="Constantia" pitchFamily="18" charset="0"/>
                </a:rPr>
                <a:t>Sebep </a:t>
              </a:r>
              <a:r>
                <a:rPr lang="tr-TR" dirty="0">
                  <a:latin typeface="Constantia" pitchFamily="18" charset="0"/>
                </a:rPr>
                <a:t>4</a:t>
              </a:r>
            </a:p>
          </p:txBody>
        </p:sp>
        <p:sp>
          <p:nvSpPr>
            <p:cNvPr id="26640" name="Text Box 13"/>
            <p:cNvSpPr txBox="1">
              <a:spLocks noChangeArrowheads="1"/>
            </p:cNvSpPr>
            <p:nvPr/>
          </p:nvSpPr>
          <p:spPr bwMode="auto">
            <a:xfrm>
              <a:off x="1506" y="9907"/>
              <a:ext cx="1800" cy="720"/>
            </a:xfrm>
            <a:prstGeom prst="rect">
              <a:avLst/>
            </a:prstGeom>
            <a:solidFill>
              <a:srgbClr val="FFFFFF"/>
            </a:solidFill>
            <a:ln w="9525">
              <a:solidFill>
                <a:srgbClr val="000000"/>
              </a:solidFill>
              <a:miter lim="800000"/>
              <a:headEnd/>
              <a:tailEnd/>
            </a:ln>
          </p:spPr>
          <p:txBody>
            <a:bodyPr/>
            <a:lstStyle/>
            <a:p>
              <a:pPr eaLnBrk="0" hangingPunct="0"/>
              <a:r>
                <a:rPr lang="tr-TR" dirty="0" smtClean="0">
                  <a:latin typeface="Constantia" pitchFamily="18" charset="0"/>
                </a:rPr>
                <a:t>Sebep </a:t>
              </a:r>
              <a:r>
                <a:rPr lang="tr-TR" dirty="0">
                  <a:latin typeface="Constantia" pitchFamily="18" charset="0"/>
                </a:rPr>
                <a:t>1</a:t>
              </a:r>
            </a:p>
          </p:txBody>
        </p:sp>
        <p:sp>
          <p:nvSpPr>
            <p:cNvPr id="26641" name="Text Box 14"/>
            <p:cNvSpPr txBox="1">
              <a:spLocks noChangeArrowheads="1"/>
            </p:cNvSpPr>
            <p:nvPr/>
          </p:nvSpPr>
          <p:spPr bwMode="auto">
            <a:xfrm>
              <a:off x="9494" y="9817"/>
              <a:ext cx="1800" cy="1123"/>
            </a:xfrm>
            <a:prstGeom prst="rect">
              <a:avLst/>
            </a:prstGeom>
            <a:solidFill>
              <a:srgbClr val="FFFFFF"/>
            </a:solidFill>
            <a:ln w="9525">
              <a:solidFill>
                <a:srgbClr val="000000"/>
              </a:solidFill>
              <a:miter lim="800000"/>
              <a:headEnd/>
              <a:tailEnd/>
            </a:ln>
          </p:spPr>
          <p:txBody>
            <a:bodyPr/>
            <a:lstStyle/>
            <a:p>
              <a:pPr eaLnBrk="0" hangingPunct="0"/>
              <a:r>
                <a:rPr lang="tr-TR" dirty="0" smtClean="0">
                  <a:latin typeface="Constantia" pitchFamily="18" charset="0"/>
                </a:rPr>
                <a:t>Sebep </a:t>
              </a:r>
              <a:r>
                <a:rPr lang="tr-TR" dirty="0">
                  <a:latin typeface="Constantia" pitchFamily="18" charset="0"/>
                </a:rPr>
                <a:t>2</a:t>
              </a:r>
            </a:p>
          </p:txBody>
        </p:sp>
      </p:grpSp>
      <p:sp>
        <p:nvSpPr>
          <p:cNvPr id="26628" name="Text Box 11"/>
          <p:cNvSpPr txBox="1">
            <a:spLocks noChangeArrowheads="1"/>
          </p:cNvSpPr>
          <p:nvPr/>
        </p:nvSpPr>
        <p:spPr bwMode="auto">
          <a:xfrm>
            <a:off x="3857625" y="2143125"/>
            <a:ext cx="1028700" cy="642938"/>
          </a:xfrm>
          <a:prstGeom prst="rect">
            <a:avLst/>
          </a:prstGeom>
          <a:solidFill>
            <a:srgbClr val="FFFFFF"/>
          </a:solidFill>
          <a:ln w="9525">
            <a:solidFill>
              <a:srgbClr val="000000"/>
            </a:solidFill>
            <a:miter lim="800000"/>
            <a:headEnd/>
            <a:tailEnd/>
          </a:ln>
        </p:spPr>
        <p:txBody>
          <a:bodyPr/>
          <a:lstStyle/>
          <a:p>
            <a:pPr algn="ctr" eaLnBrk="0" hangingPunct="0"/>
            <a:r>
              <a:rPr lang="tr-TR" dirty="0" smtClean="0">
                <a:latin typeface="Constantia" pitchFamily="18" charset="0"/>
              </a:rPr>
              <a:t>Sebep </a:t>
            </a:r>
            <a:r>
              <a:rPr lang="tr-TR" dirty="0">
                <a:latin typeface="Constantia" pitchFamily="18" charset="0"/>
              </a:rPr>
              <a:t>5</a:t>
            </a:r>
          </a:p>
        </p:txBody>
      </p:sp>
      <p:sp>
        <p:nvSpPr>
          <p:cNvPr id="26629" name="Text Box 11"/>
          <p:cNvSpPr txBox="1">
            <a:spLocks noChangeArrowheads="1"/>
          </p:cNvSpPr>
          <p:nvPr/>
        </p:nvSpPr>
        <p:spPr bwMode="auto">
          <a:xfrm>
            <a:off x="6572250" y="3786188"/>
            <a:ext cx="1143000" cy="642937"/>
          </a:xfrm>
          <a:prstGeom prst="rect">
            <a:avLst/>
          </a:prstGeom>
          <a:solidFill>
            <a:srgbClr val="FFFFFF"/>
          </a:solidFill>
          <a:ln w="9525">
            <a:solidFill>
              <a:srgbClr val="000000"/>
            </a:solidFill>
            <a:miter lim="800000"/>
            <a:headEnd/>
            <a:tailEnd/>
          </a:ln>
        </p:spPr>
        <p:txBody>
          <a:bodyPr/>
          <a:lstStyle/>
          <a:p>
            <a:pPr algn="ctr" eaLnBrk="0" hangingPunct="0"/>
            <a:r>
              <a:rPr lang="tr-TR" dirty="0" smtClean="0">
                <a:latin typeface="Constantia" pitchFamily="18" charset="0"/>
              </a:rPr>
              <a:t>Sebep </a:t>
            </a:r>
            <a:r>
              <a:rPr lang="tr-TR" dirty="0">
                <a:latin typeface="Constantia" pitchFamily="18" charset="0"/>
              </a:rPr>
              <a:t>6</a:t>
            </a:r>
          </a:p>
        </p:txBody>
      </p:sp>
      <p:sp>
        <p:nvSpPr>
          <p:cNvPr id="26630" name="Line 7"/>
          <p:cNvSpPr>
            <a:spLocks noChangeShapeType="1"/>
          </p:cNvSpPr>
          <p:nvPr/>
        </p:nvSpPr>
        <p:spPr bwMode="auto">
          <a:xfrm flipH="1">
            <a:off x="5143500" y="4000500"/>
            <a:ext cx="1428750" cy="71438"/>
          </a:xfrm>
          <a:prstGeom prst="line">
            <a:avLst/>
          </a:prstGeom>
          <a:noFill/>
          <a:ln w="38100">
            <a:solidFill>
              <a:srgbClr val="000000"/>
            </a:solidFill>
            <a:round/>
            <a:headEnd/>
            <a:tailEnd type="triangle" w="med" len="med"/>
          </a:ln>
        </p:spPr>
        <p:txBody>
          <a:bodyPr/>
          <a:lstStyle/>
          <a:p>
            <a:endParaRPr lang="tr-TR"/>
          </a:p>
        </p:txBody>
      </p:sp>
      <p:sp>
        <p:nvSpPr>
          <p:cNvPr id="26631" name="Line 7"/>
          <p:cNvSpPr>
            <a:spLocks noChangeShapeType="1"/>
          </p:cNvSpPr>
          <p:nvPr/>
        </p:nvSpPr>
        <p:spPr bwMode="auto">
          <a:xfrm>
            <a:off x="4429125" y="2786063"/>
            <a:ext cx="71438" cy="785812"/>
          </a:xfrm>
          <a:prstGeom prst="line">
            <a:avLst/>
          </a:prstGeom>
          <a:noFill/>
          <a:ln w="38100">
            <a:solidFill>
              <a:srgbClr val="000000"/>
            </a:solidFill>
            <a:round/>
            <a:headEnd/>
            <a:tailEnd type="triangle" w="med" len="med"/>
          </a:ln>
        </p:spPr>
        <p:txBody>
          <a:bodyPr/>
          <a:lstStyle/>
          <a:p>
            <a:endParaRPr lang="tr-TR"/>
          </a:p>
        </p:txBody>
      </p:sp>
    </p:spTree>
  </p:cSld>
  <p:clrMapOvr>
    <a:masterClrMapping/>
  </p:clrMapOvr>
  <p:transition>
    <p:whee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714375" y="500063"/>
            <a:ext cx="7620000" cy="1354137"/>
          </a:xfrm>
          <a:prstGeom prst="rect">
            <a:avLst/>
          </a:prstGeom>
          <a:noFill/>
          <a:ln w="9525">
            <a:noFill/>
            <a:miter lim="800000"/>
            <a:headEnd/>
            <a:tailEnd/>
          </a:ln>
        </p:spPr>
        <p:txBody>
          <a:bodyPr anchor="ctr">
            <a:spAutoFit/>
          </a:bodyPr>
          <a:lstStyle/>
          <a:p>
            <a:pPr eaLnBrk="0" hangingPunct="0">
              <a:defRPr/>
            </a:pPr>
            <a:r>
              <a:rPr lang="tr-TR" sz="3200" b="1">
                <a:solidFill>
                  <a:srgbClr val="4885E9"/>
                </a:solidFill>
                <a:effectLst>
                  <a:outerShdw blurRad="38100" dist="38100" dir="2700000" algn="tl">
                    <a:srgbClr val="C0C0C0"/>
                  </a:outerShdw>
                </a:effectLst>
                <a:latin typeface="Times New Roman" pitchFamily="18" charset="0"/>
                <a:cs typeface="Times New Roman" pitchFamily="18" charset="0"/>
              </a:rPr>
              <a:t>3. ADIM: PROJE AMAÇLARININ BELİRLENMESİ </a:t>
            </a:r>
            <a:endParaRPr lang="en-US" sz="3200" b="1">
              <a:solidFill>
                <a:srgbClr val="4885E9"/>
              </a:solidFill>
              <a:effectLst>
                <a:outerShdw blurRad="38100" dist="38100" dir="2700000" algn="tl">
                  <a:srgbClr val="C0C0C0"/>
                </a:outerShdw>
              </a:effectLst>
              <a:latin typeface="Times New Roman" pitchFamily="18" charset="0"/>
              <a:cs typeface="Times New Roman" pitchFamily="18" charset="0"/>
            </a:endParaRPr>
          </a:p>
          <a:p>
            <a:pPr algn="ctr" eaLnBrk="0" hangingPunct="0">
              <a:defRPr/>
            </a:pPr>
            <a:endParaRPr lang="en-US">
              <a:latin typeface="Constantia" pitchFamily="18" charset="0"/>
              <a:ea typeface="Times New Roman" pitchFamily="18" charset="0"/>
              <a:cs typeface="Arial" charset="0"/>
            </a:endParaRPr>
          </a:p>
        </p:txBody>
      </p:sp>
      <p:sp>
        <p:nvSpPr>
          <p:cNvPr id="27651" name="2 Metin kutusu"/>
          <p:cNvSpPr txBox="1">
            <a:spLocks noChangeArrowheads="1"/>
          </p:cNvSpPr>
          <p:nvPr/>
        </p:nvSpPr>
        <p:spPr bwMode="auto">
          <a:xfrm>
            <a:off x="1143000" y="1643063"/>
            <a:ext cx="7215188" cy="2862262"/>
          </a:xfrm>
          <a:prstGeom prst="rect">
            <a:avLst/>
          </a:prstGeom>
          <a:noFill/>
          <a:ln w="9525">
            <a:noFill/>
            <a:miter lim="800000"/>
            <a:headEnd/>
            <a:tailEnd/>
          </a:ln>
        </p:spPr>
        <p:txBody>
          <a:bodyPr>
            <a:spAutoFit/>
          </a:bodyPr>
          <a:lstStyle/>
          <a:p>
            <a:r>
              <a:rPr lang="tr-TR" dirty="0">
                <a:latin typeface="Times New Roman" pitchFamily="18" charset="0"/>
                <a:cs typeface="Times New Roman" pitchFamily="18" charset="0"/>
              </a:rPr>
              <a:t>Proje amaçları, proje sonunda belirlediğiniz </a:t>
            </a:r>
            <a:r>
              <a:rPr lang="tr-TR" dirty="0" smtClean="0">
                <a:latin typeface="Times New Roman" pitchFamily="18" charset="0"/>
                <a:cs typeface="Times New Roman" pitchFamily="18" charset="0"/>
              </a:rPr>
              <a:t>ürün ya da buluşla </a:t>
            </a:r>
            <a:r>
              <a:rPr lang="tr-TR" dirty="0">
                <a:latin typeface="Times New Roman" pitchFamily="18" charset="0"/>
                <a:cs typeface="Times New Roman" pitchFamily="18" charset="0"/>
              </a:rPr>
              <a:t>ilgili ulaşmak istediğiniz noktadır. Proje amaçları, belirlenen </a:t>
            </a:r>
            <a:r>
              <a:rPr lang="tr-TR" dirty="0" smtClean="0">
                <a:latin typeface="Times New Roman" pitchFamily="18" charset="0"/>
                <a:cs typeface="Times New Roman" pitchFamily="18" charset="0"/>
              </a:rPr>
              <a:t>ürün ya da buluşta ulaşılması düşünülen durumla </a:t>
            </a:r>
            <a:r>
              <a:rPr lang="tr-TR" dirty="0">
                <a:latin typeface="Times New Roman" pitchFamily="18" charset="0"/>
                <a:cs typeface="Times New Roman" pitchFamily="18" charset="0"/>
              </a:rPr>
              <a:t>ilgilidir.</a:t>
            </a:r>
          </a:p>
          <a:p>
            <a:endParaRPr lang="tr-TR" dirty="0">
              <a:latin typeface="Times New Roman" pitchFamily="18" charset="0"/>
              <a:cs typeface="Times New Roman" pitchFamily="18" charset="0"/>
            </a:endParaRPr>
          </a:p>
          <a:p>
            <a:r>
              <a:rPr lang="tr-TR" dirty="0">
                <a:latin typeface="Times New Roman" pitchFamily="18" charset="0"/>
                <a:cs typeface="Times New Roman" pitchFamily="18" charset="0"/>
              </a:rPr>
              <a:t>Projenin plan aşamasına geçmeden önce proje amaçlarının tüm proje ekibi tarafından anlaşılması ve benimsenmesi önemlidir.</a:t>
            </a:r>
          </a:p>
          <a:p>
            <a:endParaRPr lang="tr-TR" dirty="0">
              <a:latin typeface="Times New Roman" pitchFamily="18" charset="0"/>
              <a:cs typeface="Times New Roman" pitchFamily="18" charset="0"/>
            </a:endParaRPr>
          </a:p>
          <a:p>
            <a:r>
              <a:rPr lang="tr-TR" dirty="0">
                <a:latin typeface="Times New Roman" pitchFamily="18" charset="0"/>
                <a:cs typeface="Times New Roman" pitchFamily="18" charset="0"/>
              </a:rPr>
              <a:t>Proje </a:t>
            </a:r>
            <a:r>
              <a:rPr lang="tr-TR" dirty="0" smtClean="0">
                <a:latin typeface="Times New Roman" pitchFamily="18" charset="0"/>
                <a:cs typeface="Times New Roman" pitchFamily="18" charset="0"/>
              </a:rPr>
              <a:t>amaçlarını </a:t>
            </a:r>
            <a:r>
              <a:rPr lang="tr-TR" dirty="0">
                <a:latin typeface="Times New Roman" pitchFamily="18" charset="0"/>
                <a:cs typeface="Times New Roman" pitchFamily="18" charset="0"/>
              </a:rPr>
              <a:t>grubunuzla birlikte tartışınız ve aşağıdaki tablo formatında sıralayınız.</a:t>
            </a:r>
          </a:p>
          <a:p>
            <a:endParaRPr lang="tr-TR" dirty="0">
              <a:latin typeface="Constantia" pitchFamily="18" charset="0"/>
            </a:endParaRPr>
          </a:p>
        </p:txBody>
      </p:sp>
      <p:graphicFrame>
        <p:nvGraphicFramePr>
          <p:cNvPr id="4" name="3 Tablo"/>
          <p:cNvGraphicFramePr>
            <a:graphicFrameLocks noGrp="1"/>
          </p:cNvGraphicFramePr>
          <p:nvPr/>
        </p:nvGraphicFramePr>
        <p:xfrm>
          <a:off x="1285875" y="4500563"/>
          <a:ext cx="6096000" cy="1485900"/>
        </p:xfrm>
        <a:graphic>
          <a:graphicData uri="http://schemas.openxmlformats.org/drawingml/2006/table">
            <a:tbl>
              <a:tblPr/>
              <a:tblGrid>
                <a:gridCol w="6096000">
                  <a:extLst>
                    <a:ext uri="{9D8B030D-6E8A-4147-A177-3AD203B41FA5}">
                      <a16:colId xmlns:a16="http://schemas.microsoft.com/office/drawing/2014/main" val="20000"/>
                    </a:ext>
                  </a:extLst>
                </a:gridCol>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Times New Roman" pitchFamily="18" charset="0"/>
                          <a:cs typeface="Times New Roman" pitchFamily="18" charset="0"/>
                        </a:rPr>
                        <a:t>PROJENİN AMAÇLARI: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1.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p:whee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14375" y="1214438"/>
            <a:ext cx="9644063" cy="990600"/>
          </a:xfrm>
        </p:spPr>
        <p:txBody>
          <a:bodyPr>
            <a:noAutofit/>
          </a:bodyPr>
          <a:lstStyle/>
          <a:p>
            <a:pPr eaLnBrk="1" fontAlgn="auto" hangingPunct="1">
              <a:spcAft>
                <a:spcPts val="0"/>
              </a:spcAft>
              <a:defRPr/>
            </a:pPr>
            <a:r>
              <a:rPr lang="tr-TR" sz="4100" b="1" dirty="0" smtClean="0">
                <a:solidFill>
                  <a:schemeClr val="accent1">
                    <a:tint val="88000"/>
                    <a:satMod val="150000"/>
                  </a:schemeClr>
                </a:solidFill>
                <a:effectLst>
                  <a:outerShdw blurRad="53975" dist="22860" dir="5400000" algn="tl" rotWithShape="0">
                    <a:srgbClr val="000000">
                      <a:alpha val="55000"/>
                    </a:srgbClr>
                  </a:outerShdw>
                </a:effectLst>
              </a:rPr>
              <a:t>4. ADIM PROJE PLANININ </a:t>
            </a:r>
            <a:br>
              <a:rPr lang="tr-TR" sz="4100" b="1" dirty="0" smtClean="0">
                <a:solidFill>
                  <a:schemeClr val="accent1">
                    <a:tint val="88000"/>
                    <a:satMod val="150000"/>
                  </a:schemeClr>
                </a:solidFill>
                <a:effectLst>
                  <a:outerShdw blurRad="53975" dist="22860" dir="5400000" algn="tl" rotWithShape="0">
                    <a:srgbClr val="000000">
                      <a:alpha val="55000"/>
                    </a:srgbClr>
                  </a:outerShdw>
                </a:effectLst>
              </a:rPr>
            </a:br>
            <a:r>
              <a:rPr lang="tr-TR" sz="4100" b="1" dirty="0" smtClean="0">
                <a:solidFill>
                  <a:schemeClr val="accent1">
                    <a:tint val="88000"/>
                    <a:satMod val="150000"/>
                  </a:schemeClr>
                </a:solidFill>
                <a:effectLst>
                  <a:outerShdw blurRad="53975" dist="22860" dir="5400000" algn="tl" rotWithShape="0">
                    <a:srgbClr val="000000">
                      <a:alpha val="55000"/>
                    </a:srgbClr>
                  </a:outerShdw>
                </a:effectLst>
              </a:rPr>
              <a:t>BELİRLENMESİ</a:t>
            </a:r>
          </a:p>
        </p:txBody>
      </p:sp>
      <p:sp>
        <p:nvSpPr>
          <p:cNvPr id="9219" name="Rectangle 3"/>
          <p:cNvSpPr>
            <a:spLocks noGrp="1" noChangeArrowheads="1"/>
          </p:cNvSpPr>
          <p:nvPr>
            <p:ph idx="1"/>
          </p:nvPr>
        </p:nvSpPr>
        <p:spPr>
          <a:xfrm>
            <a:off x="642938" y="2500313"/>
            <a:ext cx="8142287" cy="3581400"/>
          </a:xfrm>
        </p:spPr>
        <p:txBody>
          <a:bodyPr/>
          <a:lstStyle/>
          <a:p>
            <a:pPr eaLnBrk="1" hangingPunct="1"/>
            <a:r>
              <a:rPr lang="tr-TR" sz="3100" dirty="0" smtClean="0"/>
              <a:t>Yapılacak ürün ya da buluşla ilgili çözüm aşamalarının ortaya konulması,</a:t>
            </a:r>
          </a:p>
          <a:p>
            <a:pPr eaLnBrk="1" hangingPunct="1"/>
            <a:r>
              <a:rPr lang="tr-TR" sz="3100" dirty="0" smtClean="0"/>
              <a:t>Ürün ya da buluşun yapılabilmesi için uygun yöntem ve tekniklerinin seçilmesi,</a:t>
            </a:r>
          </a:p>
          <a:p>
            <a:pPr eaLnBrk="1" hangingPunct="1"/>
            <a:r>
              <a:rPr lang="tr-TR" sz="3100" dirty="0" smtClean="0"/>
              <a:t>Proje çalışma aşamalarının (İş akış diyagramının) belirlenmesi,</a:t>
            </a: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9219">
                                            <p:txEl>
                                              <p:pRg st="2" end="2"/>
                                            </p:txEl>
                                          </p:spTgt>
                                        </p:tgtEl>
                                        <p:attrNameLst>
                                          <p:attrName>style.visibility</p:attrName>
                                        </p:attrNameLst>
                                      </p:cBhvr>
                                      <p:to>
                                        <p:strVal val="visible"/>
                                      </p:to>
                                    </p:set>
                                    <p:anim calcmode="lin" valueType="num">
                                      <p:cBhvr additive="base">
                                        <p:cTn id="19" dur="500" fill="hold"/>
                                        <p:tgtEl>
                                          <p:spTgt spid="92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62000" y="228600"/>
            <a:ext cx="7953375" cy="990600"/>
          </a:xfrm>
        </p:spPr>
        <p:txBody>
          <a:bodyPr>
            <a:normAutofit/>
          </a:bodyPr>
          <a:lstStyle/>
          <a:p>
            <a:pPr eaLnBrk="1" hangingPunct="1">
              <a:defRPr/>
            </a:pPr>
            <a:r>
              <a:rPr lang="tr-TR" sz="4000" smtClean="0">
                <a:effectLst>
                  <a:outerShdw blurRad="38100" dist="38100" dir="2700000" algn="tl">
                    <a:srgbClr val="C0C0C0"/>
                  </a:outerShdw>
                </a:effectLst>
                <a:latin typeface="Times New Roman" pitchFamily="18" charset="0"/>
                <a:cs typeface="Times New Roman" pitchFamily="18" charset="0"/>
              </a:rPr>
              <a:t>Nasıl Bir Yöntem Kullanılmalı?</a:t>
            </a:r>
          </a:p>
        </p:txBody>
      </p:sp>
      <p:sp>
        <p:nvSpPr>
          <p:cNvPr id="10243" name="Rectangle 3"/>
          <p:cNvSpPr>
            <a:spLocks noGrp="1" noChangeArrowheads="1"/>
          </p:cNvSpPr>
          <p:nvPr>
            <p:ph idx="1"/>
          </p:nvPr>
        </p:nvSpPr>
        <p:spPr>
          <a:xfrm>
            <a:off x="849313" y="1447800"/>
            <a:ext cx="8142287" cy="4876800"/>
          </a:xfrm>
        </p:spPr>
        <p:txBody>
          <a:bodyPr>
            <a:normAutofit fontScale="85000" lnSpcReduction="20000"/>
          </a:bodyPr>
          <a:lstStyle/>
          <a:p>
            <a:pPr marL="274320" indent="-274320" eaLnBrk="1" fontAlgn="auto" hangingPunct="1">
              <a:spcAft>
                <a:spcPts val="0"/>
              </a:spcAft>
              <a:buClr>
                <a:schemeClr val="accent3"/>
              </a:buClr>
              <a:buFont typeface="Wingdings 2"/>
              <a:buChar char=""/>
              <a:defRPr/>
            </a:pPr>
            <a:r>
              <a:rPr lang="tr-TR" sz="3200" dirty="0" smtClean="0"/>
              <a:t>Her ürün ya da buluşun gerçekleştirilebilmesine yönelik kendisine göre farklı metotları ve çözüm yöntemleri bulunmaktadır. Ürün ya da buluşun yapılabilmesine yönelik en modern yöntemler ve teknolojik araçlar kullanılmalıdır. </a:t>
            </a:r>
          </a:p>
          <a:p>
            <a:pPr marL="274320" indent="-274320" eaLnBrk="1" fontAlgn="auto" hangingPunct="1">
              <a:spcAft>
                <a:spcPts val="0"/>
              </a:spcAft>
              <a:buClr>
                <a:schemeClr val="accent3"/>
              </a:buClr>
              <a:buFont typeface="Wingdings 2"/>
              <a:buChar char=""/>
              <a:defRPr/>
            </a:pPr>
            <a:r>
              <a:rPr lang="tr-TR" sz="3200" dirty="0" smtClean="0"/>
              <a:t>Ayrıca ürün ya da buluşun yapımı konusunda  o konunun uzmanlarından danışmanlık ve yardım alınmalıdır.</a:t>
            </a:r>
          </a:p>
          <a:p>
            <a:pPr marL="274320" indent="-274320" eaLnBrk="1" fontAlgn="auto" hangingPunct="1">
              <a:spcAft>
                <a:spcPts val="0"/>
              </a:spcAft>
              <a:buClr>
                <a:schemeClr val="accent3"/>
              </a:buClr>
              <a:buFont typeface="Wingdings 2"/>
              <a:buChar char=""/>
              <a:defRPr/>
            </a:pPr>
            <a:r>
              <a:rPr lang="tr-TR" sz="3200" dirty="0" smtClean="0"/>
              <a:t>Projenin çözümünde mümkün olduğu kadar fen, teknoloji, mühendislik, matematik prensiplerine  yer verilmesi yanında o ürün ya da buluş ile ilgili önceden yapılan çalışmaların literatür analizi de yapılmalıdır.</a:t>
            </a:r>
          </a:p>
          <a:p>
            <a:pPr marL="274320" indent="-274320" eaLnBrk="1" fontAlgn="auto" hangingPunct="1">
              <a:spcAft>
                <a:spcPts val="0"/>
              </a:spcAft>
              <a:buClr>
                <a:schemeClr val="accent3"/>
              </a:buClr>
              <a:buFont typeface="Wingdings 2"/>
              <a:buChar char=""/>
              <a:defRPr/>
            </a:pPr>
            <a:endParaRPr lang="tr-TR" sz="3200" dirty="0" smtClean="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457200" y="228600"/>
            <a:ext cx="5029200" cy="990600"/>
          </a:xfrm>
        </p:spPr>
        <p:txBody>
          <a:bodyPr/>
          <a:lstStyle/>
          <a:p>
            <a:pPr eaLnBrk="1" hangingPunct="1"/>
            <a:r>
              <a:rPr lang="tr-TR" dirty="0"/>
              <a:t>İÇERİK</a:t>
            </a:r>
          </a:p>
        </p:txBody>
      </p:sp>
      <p:sp>
        <p:nvSpPr>
          <p:cNvPr id="4099" name="Rectangle 7"/>
          <p:cNvSpPr>
            <a:spLocks noGrp="1" noChangeArrowheads="1"/>
          </p:cNvSpPr>
          <p:nvPr>
            <p:ph idx="1"/>
          </p:nvPr>
        </p:nvSpPr>
        <p:spPr>
          <a:xfrm>
            <a:off x="539552" y="1844824"/>
            <a:ext cx="8142288" cy="4419600"/>
          </a:xfrm>
        </p:spPr>
        <p:txBody>
          <a:bodyPr>
            <a:normAutofit/>
          </a:bodyPr>
          <a:lstStyle/>
          <a:p>
            <a:pPr marL="274320" indent="-274320" eaLnBrk="1" fontAlgn="auto" hangingPunct="1">
              <a:spcAft>
                <a:spcPts val="0"/>
              </a:spcAft>
              <a:buClr>
                <a:schemeClr val="accent3"/>
              </a:buClr>
              <a:buFont typeface="Wingdings 2"/>
              <a:buChar char=""/>
              <a:defRPr/>
            </a:pPr>
            <a:r>
              <a:rPr lang="tr-TR" sz="3200" dirty="0" smtClean="0">
                <a:latin typeface="Times New Roman" pitchFamily="18" charset="0"/>
              </a:rPr>
              <a:t>Proje nedir?</a:t>
            </a:r>
          </a:p>
          <a:p>
            <a:pPr marL="274320" indent="-274320" eaLnBrk="1" fontAlgn="auto" hangingPunct="1">
              <a:spcAft>
                <a:spcPts val="0"/>
              </a:spcAft>
              <a:buClr>
                <a:schemeClr val="accent3"/>
              </a:buClr>
              <a:buFont typeface="Wingdings 2"/>
              <a:buChar char=""/>
              <a:defRPr/>
            </a:pPr>
            <a:r>
              <a:rPr lang="tr-TR" sz="3200" dirty="0" smtClean="0">
                <a:latin typeface="Times New Roman" pitchFamily="18" charset="0"/>
              </a:rPr>
              <a:t>Proje konusu/sorunu nasıl seçilmelidir?</a:t>
            </a:r>
          </a:p>
          <a:p>
            <a:pPr marL="274320" indent="-274320" eaLnBrk="1" fontAlgn="auto" hangingPunct="1">
              <a:spcAft>
                <a:spcPts val="0"/>
              </a:spcAft>
              <a:buClr>
                <a:schemeClr val="accent3"/>
              </a:buClr>
              <a:buFont typeface="Wingdings 2"/>
              <a:buChar char=""/>
              <a:defRPr/>
            </a:pPr>
            <a:r>
              <a:rPr lang="tr-TR" sz="3200" dirty="0" smtClean="0">
                <a:latin typeface="Times New Roman" pitchFamily="18" charset="0"/>
              </a:rPr>
              <a:t>Proje de amaç nasıl belirlenmelidir?</a:t>
            </a:r>
          </a:p>
          <a:p>
            <a:pPr marL="274320" indent="-274320" eaLnBrk="1" fontAlgn="auto" hangingPunct="1">
              <a:spcAft>
                <a:spcPts val="0"/>
              </a:spcAft>
              <a:buClr>
                <a:schemeClr val="accent3"/>
              </a:buClr>
              <a:buFont typeface="Wingdings 2"/>
              <a:buChar char=""/>
              <a:defRPr/>
            </a:pPr>
            <a:r>
              <a:rPr lang="tr-TR" sz="3200" dirty="0" smtClean="0">
                <a:latin typeface="Times New Roman" pitchFamily="18" charset="0"/>
              </a:rPr>
              <a:t>Proje iş adımları nasıl hazırlanmalıdır?</a:t>
            </a:r>
          </a:p>
          <a:p>
            <a:pPr marL="274320" indent="-274320" eaLnBrk="1" fontAlgn="auto" hangingPunct="1">
              <a:spcAft>
                <a:spcPts val="0"/>
              </a:spcAft>
              <a:buClr>
                <a:schemeClr val="accent3"/>
              </a:buClr>
              <a:buFont typeface="Wingdings 2"/>
              <a:buChar char=""/>
              <a:defRPr/>
            </a:pPr>
            <a:r>
              <a:rPr lang="tr-TR" sz="3200" dirty="0" smtClean="0">
                <a:latin typeface="Times New Roman" pitchFamily="18" charset="0"/>
              </a:rPr>
              <a:t>Projede uygulaması yapılırken nelere dikkat edilmelidir?</a:t>
            </a:r>
          </a:p>
          <a:p>
            <a:pPr marL="274320" indent="-274320" eaLnBrk="1" fontAlgn="auto" hangingPunct="1">
              <a:spcAft>
                <a:spcPts val="0"/>
              </a:spcAft>
              <a:buClr>
                <a:schemeClr val="accent3"/>
              </a:buClr>
              <a:buFont typeface="Wingdings 2"/>
              <a:buChar char=""/>
              <a:defRPr/>
            </a:pPr>
            <a:r>
              <a:rPr lang="tr-TR" sz="3200" dirty="0" smtClean="0">
                <a:latin typeface="Times New Roman" pitchFamily="18" charset="0"/>
              </a:rPr>
              <a:t>Proje raporunun içerisinde neler olmalıdır? </a:t>
            </a: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 calcmode="lin" valueType="num">
                                      <p:cBhvr additive="base">
                                        <p:cTn id="31" dur="500" fill="hold"/>
                                        <p:tgtEl>
                                          <p:spTgt spid="409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0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4099">
                                            <p:txEl>
                                              <p:pRg st="5" end="5"/>
                                            </p:txEl>
                                          </p:spTgt>
                                        </p:tgtEl>
                                        <p:attrNameLst>
                                          <p:attrName>style.visibility</p:attrName>
                                        </p:attrNameLst>
                                      </p:cBhvr>
                                      <p:to>
                                        <p:strVal val="visible"/>
                                      </p:to>
                                    </p:set>
                                    <p:anim calcmode="lin" valueType="num">
                                      <p:cBhvr additive="base">
                                        <p:cTn id="37" dur="500" fill="hold"/>
                                        <p:tgtEl>
                                          <p:spTgt spid="409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09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115616" y="692696"/>
            <a:ext cx="7162800" cy="990600"/>
          </a:xfrm>
        </p:spPr>
        <p:txBody>
          <a:bodyPr>
            <a:noAutofit/>
          </a:bodyPr>
          <a:lstStyle/>
          <a:p>
            <a:pPr eaLnBrk="1" fontAlgn="auto" hangingPunct="1">
              <a:spcAft>
                <a:spcPts val="0"/>
              </a:spcAft>
              <a:defRPr/>
            </a:pPr>
            <a:r>
              <a:rPr lang="tr-TR" sz="4000" dirty="0" smtClean="0">
                <a:effectLst>
                  <a:outerShdw blurRad="38100" dist="38100" dir="2700000" algn="tl">
                    <a:srgbClr val="C0C0C0"/>
                  </a:outerShdw>
                </a:effectLst>
              </a:rPr>
              <a:t>Projenin Başarılı Olması İçin Nelere Dikkat Edilmelidir?</a:t>
            </a:r>
          </a:p>
        </p:txBody>
      </p:sp>
      <p:sp>
        <p:nvSpPr>
          <p:cNvPr id="11267" name="Rectangle 3"/>
          <p:cNvSpPr>
            <a:spLocks noGrp="1" noChangeArrowheads="1"/>
          </p:cNvSpPr>
          <p:nvPr>
            <p:ph idx="1"/>
          </p:nvPr>
        </p:nvSpPr>
        <p:spPr>
          <a:xfrm>
            <a:off x="755576" y="1988840"/>
            <a:ext cx="8142287" cy="4724400"/>
          </a:xfrm>
        </p:spPr>
        <p:txBody>
          <a:bodyPr>
            <a:normAutofit fontScale="92500" lnSpcReduction="10000"/>
          </a:bodyPr>
          <a:lstStyle/>
          <a:p>
            <a:pPr marL="274320" indent="-274320" eaLnBrk="1" fontAlgn="auto" hangingPunct="1">
              <a:spcAft>
                <a:spcPts val="0"/>
              </a:spcAft>
              <a:buClr>
                <a:schemeClr val="accent3"/>
              </a:buClr>
              <a:buFont typeface="Wingdings 2"/>
              <a:buChar char=""/>
              <a:defRPr/>
            </a:pPr>
            <a:r>
              <a:rPr lang="tr-TR" sz="3600" dirty="0" smtClean="0"/>
              <a:t>Projede yapılacak etkinliklerin ve işlerin adım adım belirlenmesi gereklidir.</a:t>
            </a:r>
          </a:p>
          <a:p>
            <a:pPr marL="274320" indent="-274320" eaLnBrk="1" fontAlgn="auto" hangingPunct="1">
              <a:spcAft>
                <a:spcPts val="0"/>
              </a:spcAft>
              <a:buClr>
                <a:schemeClr val="accent3"/>
              </a:buClr>
              <a:buFont typeface="Wingdings 2"/>
              <a:buChar char=""/>
              <a:defRPr/>
            </a:pPr>
            <a:r>
              <a:rPr lang="tr-TR" sz="3600" dirty="0" smtClean="0"/>
              <a:t>Zaman yönetim tablosu (</a:t>
            </a:r>
            <a:r>
              <a:rPr lang="tr-TR" sz="3600" dirty="0" err="1" smtClean="0"/>
              <a:t>Ghant</a:t>
            </a:r>
            <a:r>
              <a:rPr lang="tr-TR" sz="3600" dirty="0" smtClean="0"/>
              <a:t> </a:t>
            </a:r>
            <a:r>
              <a:rPr lang="tr-TR" sz="3600" dirty="0" err="1" smtClean="0"/>
              <a:t>Chart</a:t>
            </a:r>
            <a:r>
              <a:rPr lang="tr-TR" sz="3600" dirty="0" smtClean="0"/>
              <a:t>) hazırlanması gereklidir.</a:t>
            </a:r>
          </a:p>
          <a:p>
            <a:pPr marL="274320" indent="-274320" eaLnBrk="1" fontAlgn="auto" hangingPunct="1">
              <a:spcAft>
                <a:spcPts val="0"/>
              </a:spcAft>
              <a:buClr>
                <a:schemeClr val="accent3"/>
              </a:buClr>
              <a:buFont typeface="Wingdings 2"/>
              <a:buChar char=""/>
              <a:defRPr/>
            </a:pPr>
            <a:r>
              <a:rPr lang="tr-TR" sz="3600" dirty="0" smtClean="0"/>
              <a:t>Proje görev dağılımının belirlenmesi gereklidir.</a:t>
            </a:r>
          </a:p>
          <a:p>
            <a:pPr marL="274320" indent="-274320" eaLnBrk="1" fontAlgn="auto" hangingPunct="1">
              <a:spcAft>
                <a:spcPts val="0"/>
              </a:spcAft>
              <a:buClr>
                <a:schemeClr val="accent3"/>
              </a:buClr>
              <a:buFont typeface="Wingdings 2"/>
              <a:buNone/>
              <a:defRPr/>
            </a:pPr>
            <a:r>
              <a:rPr lang="tr-TR" sz="3600" dirty="0" smtClean="0"/>
              <a:t>	Bu çalışmalar proje öğretmeninin gözetiminde ve yol göstericiliğinde proje öğrencileri tarafından yapılmalıdır.</a:t>
            </a:r>
          </a:p>
          <a:p>
            <a:pPr marL="274320" indent="-274320" eaLnBrk="1" fontAlgn="auto" hangingPunct="1">
              <a:spcAft>
                <a:spcPts val="0"/>
              </a:spcAft>
              <a:buClr>
                <a:schemeClr val="accent3"/>
              </a:buClr>
              <a:buFont typeface="Wingdings 2"/>
              <a:buChar char=""/>
              <a:defRPr/>
            </a:pPr>
            <a:endParaRPr lang="tr-TR" sz="3600" dirty="0" smtClean="0">
              <a:solidFill>
                <a:srgbClr val="4D4D4D"/>
              </a:solidFill>
            </a:endParaRP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250825" y="396875"/>
            <a:ext cx="8588375" cy="6556375"/>
          </a:xfrm>
          <a:prstGeom prst="rect">
            <a:avLst/>
          </a:prstGeom>
          <a:noFill/>
          <a:ln w="9525">
            <a:noFill/>
            <a:miter lim="800000"/>
            <a:headEnd/>
            <a:tailEnd/>
          </a:ln>
        </p:spPr>
        <p:txBody>
          <a:bodyPr anchor="ctr">
            <a:spAutoFit/>
          </a:bodyPr>
          <a:lstStyle/>
          <a:p>
            <a:pPr algn="ctr" eaLnBrk="0" fontAlgn="auto" hangingPunct="0">
              <a:spcBef>
                <a:spcPts val="0"/>
              </a:spcBef>
              <a:spcAft>
                <a:spcPts val="0"/>
              </a:spcAft>
              <a:defRPr/>
            </a:pPr>
            <a:r>
              <a:rPr lang="tr-TR" sz="3600" b="1" dirty="0">
                <a:solidFill>
                  <a:schemeClr val="accent1">
                    <a:tint val="88000"/>
                    <a:satMod val="150000"/>
                  </a:schemeClr>
                </a:solidFill>
                <a:effectLst>
                  <a:outerShdw blurRad="38100" dist="38100" dir="2700000" algn="tl">
                    <a:srgbClr val="C0C0C0"/>
                  </a:outerShdw>
                </a:effectLst>
                <a:latin typeface="+mj-lt"/>
                <a:ea typeface="+mj-ea"/>
                <a:cs typeface="+mj-cs"/>
              </a:rPr>
              <a:t>PROJEDE YAPILACAK ÇALIŞMALAR/FAALİYETLER</a:t>
            </a:r>
          </a:p>
          <a:p>
            <a:pPr eaLnBrk="0" fontAlgn="auto" hangingPunct="0">
              <a:spcBef>
                <a:spcPts val="0"/>
              </a:spcBef>
              <a:spcAft>
                <a:spcPts val="0"/>
              </a:spcAft>
              <a:defRPr/>
            </a:pPr>
            <a:r>
              <a:rPr lang="tr-TR" sz="3200" dirty="0">
                <a:latin typeface="Times New Roman" pitchFamily="18" charset="0"/>
                <a:cs typeface="Arial" charset="0"/>
              </a:rPr>
              <a:t>	</a:t>
            </a:r>
          </a:p>
          <a:p>
            <a:pPr eaLnBrk="0" fontAlgn="auto" hangingPunct="0">
              <a:spcBef>
                <a:spcPts val="0"/>
              </a:spcBef>
              <a:spcAft>
                <a:spcPts val="0"/>
              </a:spcAft>
              <a:defRPr/>
            </a:pPr>
            <a:r>
              <a:rPr lang="tr-TR" sz="3200" dirty="0">
                <a:latin typeface="Times New Roman" pitchFamily="18" charset="0"/>
                <a:cs typeface="Arial" charset="0"/>
              </a:rPr>
              <a:t>	İş akışı grafiği </a:t>
            </a:r>
          </a:p>
          <a:p>
            <a:pPr eaLnBrk="0" fontAlgn="auto" hangingPunct="0">
              <a:spcBef>
                <a:spcPts val="0"/>
              </a:spcBef>
              <a:spcAft>
                <a:spcPts val="0"/>
              </a:spcAft>
              <a:defRPr/>
            </a:pPr>
            <a:r>
              <a:rPr lang="tr-TR" sz="3200" dirty="0">
                <a:solidFill>
                  <a:srgbClr val="FF0000"/>
                </a:solidFill>
                <a:latin typeface="Times New Roman" pitchFamily="18" charset="0"/>
                <a:cs typeface="Arial" charset="0"/>
              </a:rPr>
              <a:t>	(İş bölümü ve atılacak adımlar için)</a:t>
            </a:r>
            <a:endParaRPr lang="en-US" sz="3200" dirty="0">
              <a:latin typeface="Times New Roman" pitchFamily="18" charset="0"/>
              <a:ea typeface="Times New Roman" pitchFamily="18" charset="0"/>
              <a:cs typeface="Times New Roman" pitchFamily="18" charset="0"/>
            </a:endParaRPr>
          </a:p>
          <a:p>
            <a:pPr eaLnBrk="0" fontAlgn="auto" hangingPunct="0">
              <a:spcBef>
                <a:spcPts val="0"/>
              </a:spcBef>
              <a:spcAft>
                <a:spcPts val="0"/>
              </a:spcAft>
              <a:defRPr/>
            </a:pPr>
            <a:endParaRPr lang="tr-TR" sz="2800" b="1" dirty="0">
              <a:latin typeface="Times New Roman" pitchFamily="18" charset="0"/>
            </a:endParaRPr>
          </a:p>
          <a:p>
            <a:pPr eaLnBrk="0" fontAlgn="auto" hangingPunct="0">
              <a:spcBef>
                <a:spcPts val="0"/>
              </a:spcBef>
              <a:spcAft>
                <a:spcPts val="0"/>
              </a:spcAft>
              <a:defRPr/>
            </a:pPr>
            <a:r>
              <a:rPr lang="tr-TR" sz="2800" b="1" dirty="0">
                <a:latin typeface="Times New Roman" pitchFamily="18" charset="0"/>
              </a:rPr>
              <a:t>   1. İş:</a:t>
            </a:r>
            <a:endParaRPr lang="en-US" sz="2800" dirty="0">
              <a:latin typeface="Times New Roman" pitchFamily="18" charset="0"/>
            </a:endParaRPr>
          </a:p>
          <a:p>
            <a:pPr eaLnBrk="0" fontAlgn="auto" hangingPunct="0">
              <a:spcBef>
                <a:spcPts val="0"/>
              </a:spcBef>
              <a:spcAft>
                <a:spcPts val="0"/>
              </a:spcAft>
              <a:defRPr/>
            </a:pPr>
            <a:r>
              <a:rPr lang="tr-TR" sz="2800" b="1" dirty="0">
                <a:latin typeface="Times New Roman" pitchFamily="18" charset="0"/>
              </a:rPr>
              <a:t>   2. İş: </a:t>
            </a:r>
            <a:endParaRPr lang="en-US" sz="2800" dirty="0">
              <a:latin typeface="Times New Roman" pitchFamily="18" charset="0"/>
            </a:endParaRPr>
          </a:p>
          <a:p>
            <a:pPr eaLnBrk="0" fontAlgn="auto" hangingPunct="0">
              <a:spcBef>
                <a:spcPts val="0"/>
              </a:spcBef>
              <a:spcAft>
                <a:spcPts val="0"/>
              </a:spcAft>
              <a:defRPr/>
            </a:pPr>
            <a:r>
              <a:rPr lang="tr-TR" sz="2800" b="1" dirty="0">
                <a:latin typeface="Times New Roman" pitchFamily="18" charset="0"/>
              </a:rPr>
              <a:t>   3. İş:</a:t>
            </a:r>
            <a:endParaRPr lang="en-US" sz="2800" dirty="0">
              <a:latin typeface="Times New Roman" pitchFamily="18" charset="0"/>
            </a:endParaRPr>
          </a:p>
          <a:p>
            <a:pPr eaLnBrk="0" fontAlgn="auto" hangingPunct="0">
              <a:spcBef>
                <a:spcPts val="0"/>
              </a:spcBef>
              <a:spcAft>
                <a:spcPts val="0"/>
              </a:spcAft>
              <a:defRPr/>
            </a:pPr>
            <a:r>
              <a:rPr lang="tr-TR" sz="2800" b="1" dirty="0">
                <a:latin typeface="Times New Roman" pitchFamily="18" charset="0"/>
              </a:rPr>
              <a:t>   4. İş:</a:t>
            </a:r>
            <a:endParaRPr lang="en-US" sz="2800" dirty="0">
              <a:latin typeface="Times New Roman" pitchFamily="18" charset="0"/>
            </a:endParaRPr>
          </a:p>
          <a:p>
            <a:pPr eaLnBrk="0" fontAlgn="auto" hangingPunct="0">
              <a:spcBef>
                <a:spcPts val="0"/>
              </a:spcBef>
              <a:spcAft>
                <a:spcPts val="0"/>
              </a:spcAft>
              <a:defRPr/>
            </a:pPr>
            <a:r>
              <a:rPr lang="tr-TR" sz="2800" b="1" dirty="0">
                <a:latin typeface="Times New Roman" pitchFamily="18" charset="0"/>
              </a:rPr>
              <a:t>   5. İş:</a:t>
            </a:r>
            <a:endParaRPr lang="en-US" sz="2800" dirty="0">
              <a:latin typeface="Times New Roman" pitchFamily="18" charset="0"/>
            </a:endParaRPr>
          </a:p>
          <a:p>
            <a:pPr eaLnBrk="0" fontAlgn="auto" hangingPunct="0">
              <a:spcBef>
                <a:spcPts val="0"/>
              </a:spcBef>
              <a:spcAft>
                <a:spcPts val="0"/>
              </a:spcAft>
              <a:defRPr/>
            </a:pPr>
            <a:r>
              <a:rPr lang="tr-TR" sz="2800" b="1" dirty="0">
                <a:latin typeface="Times New Roman" pitchFamily="18" charset="0"/>
              </a:rPr>
              <a:t>   6. İş:</a:t>
            </a:r>
          </a:p>
          <a:p>
            <a:pPr eaLnBrk="0" fontAlgn="auto" hangingPunct="0">
              <a:spcBef>
                <a:spcPts val="0"/>
              </a:spcBef>
              <a:spcAft>
                <a:spcPts val="0"/>
              </a:spcAft>
              <a:defRPr/>
            </a:pPr>
            <a:r>
              <a:rPr lang="tr-TR" sz="2800" b="1" dirty="0">
                <a:latin typeface="Times New Roman" pitchFamily="18" charset="0"/>
              </a:rPr>
              <a:t>   7. İş:</a:t>
            </a:r>
          </a:p>
          <a:p>
            <a:pPr eaLnBrk="0" fontAlgn="auto" hangingPunct="0">
              <a:spcBef>
                <a:spcPts val="0"/>
              </a:spcBef>
              <a:spcAft>
                <a:spcPts val="0"/>
              </a:spcAft>
              <a:defRPr/>
            </a:pPr>
            <a:r>
              <a:rPr lang="tr-TR" sz="2800" b="1" dirty="0">
                <a:latin typeface="Times New Roman" pitchFamily="18" charset="0"/>
              </a:rPr>
              <a:t>   8. İş:</a:t>
            </a:r>
            <a:endParaRPr lang="en-US" sz="2800" dirty="0">
              <a:latin typeface="Times New Roman" pitchFamily="18" charset="0"/>
            </a:endParaRPr>
          </a:p>
        </p:txBody>
      </p:sp>
      <p:grpSp>
        <p:nvGrpSpPr>
          <p:cNvPr id="2" name="12 Grup"/>
          <p:cNvGrpSpPr>
            <a:grpSpLocks/>
          </p:cNvGrpSpPr>
          <p:nvPr/>
        </p:nvGrpSpPr>
        <p:grpSpPr bwMode="auto">
          <a:xfrm>
            <a:off x="2428875" y="3214688"/>
            <a:ext cx="5572125" cy="3143250"/>
            <a:chOff x="2643174" y="3357562"/>
            <a:chExt cx="5572164" cy="3143272"/>
          </a:xfrm>
        </p:grpSpPr>
        <p:sp>
          <p:nvSpPr>
            <p:cNvPr id="3" name="2 Dikdörtgen"/>
            <p:cNvSpPr/>
            <p:nvPr/>
          </p:nvSpPr>
          <p:spPr>
            <a:xfrm>
              <a:off x="2643174" y="3714751"/>
              <a:ext cx="1214447" cy="500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5" name="4 Düz Ok Bağlayıcısı"/>
            <p:cNvCxnSpPr>
              <a:stCxn id="3" idx="2"/>
              <a:endCxn id="6" idx="1"/>
            </p:cNvCxnSpPr>
            <p:nvPr/>
          </p:nvCxnSpPr>
          <p:spPr>
            <a:xfrm rot="5400000" flipH="1" flipV="1">
              <a:off x="3821901" y="3036091"/>
              <a:ext cx="606429" cy="17510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5 Dikdörtgen"/>
            <p:cNvSpPr/>
            <p:nvPr/>
          </p:nvSpPr>
          <p:spPr>
            <a:xfrm>
              <a:off x="5000629" y="3357562"/>
              <a:ext cx="1357321" cy="5000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8" name="7 Düz Ok Bağlayıcısı"/>
            <p:cNvCxnSpPr>
              <a:stCxn id="6" idx="3"/>
              <a:endCxn id="9" idx="0"/>
            </p:cNvCxnSpPr>
            <p:nvPr/>
          </p:nvCxnSpPr>
          <p:spPr>
            <a:xfrm>
              <a:off x="6357950" y="3608389"/>
              <a:ext cx="1285884" cy="5349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8 Dikdörtgen"/>
            <p:cNvSpPr/>
            <p:nvPr/>
          </p:nvSpPr>
          <p:spPr>
            <a:xfrm>
              <a:off x="7072330" y="4143379"/>
              <a:ext cx="1143008"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11" name="10 Dikdörtgen"/>
            <p:cNvSpPr/>
            <p:nvPr/>
          </p:nvSpPr>
          <p:spPr>
            <a:xfrm>
              <a:off x="6286513" y="5786454"/>
              <a:ext cx="1143008"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12" name="11 Dikdörtgen"/>
            <p:cNvSpPr/>
            <p:nvPr/>
          </p:nvSpPr>
          <p:spPr>
            <a:xfrm>
              <a:off x="3286117" y="5429263"/>
              <a:ext cx="1143008" cy="9286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4" name="13 Düz Ok Bağlayıcısı"/>
            <p:cNvCxnSpPr>
              <a:stCxn id="9" idx="2"/>
              <a:endCxn id="11" idx="0"/>
            </p:cNvCxnSpPr>
            <p:nvPr/>
          </p:nvCxnSpPr>
          <p:spPr>
            <a:xfrm rot="5400000">
              <a:off x="6786578" y="4929198"/>
              <a:ext cx="928695" cy="785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Düz Ok Bağlayıcısı"/>
            <p:cNvCxnSpPr>
              <a:stCxn id="11" idx="1"/>
              <a:endCxn id="12" idx="3"/>
            </p:cNvCxnSpPr>
            <p:nvPr/>
          </p:nvCxnSpPr>
          <p:spPr>
            <a:xfrm rot="10800000">
              <a:off x="4429125" y="5894405"/>
              <a:ext cx="1857388" cy="2492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40 Düz Ok Bağlayıcısı"/>
            <p:cNvCxnSpPr>
              <a:stCxn id="12" idx="0"/>
              <a:endCxn id="3" idx="2"/>
            </p:cNvCxnSpPr>
            <p:nvPr/>
          </p:nvCxnSpPr>
          <p:spPr>
            <a:xfrm rot="16200000" flipV="1">
              <a:off x="2947183" y="4518826"/>
              <a:ext cx="1214445" cy="6064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357313" y="0"/>
            <a:ext cx="6343650" cy="1200150"/>
          </a:xfrm>
          <a:prstGeom prst="rect">
            <a:avLst/>
          </a:prstGeom>
        </p:spPr>
        <p:txBody>
          <a:bodyPr wrap="none">
            <a:spAutoFit/>
          </a:bodyPr>
          <a:lstStyle/>
          <a:p>
            <a:pPr algn="ctr" eaLnBrk="0" fontAlgn="auto" hangingPunct="0">
              <a:spcBef>
                <a:spcPts val="0"/>
              </a:spcBef>
              <a:spcAft>
                <a:spcPts val="0"/>
              </a:spcAft>
              <a:defRPr/>
            </a:pPr>
            <a:r>
              <a:rPr lang="tr-TR" sz="3600" b="1" dirty="0">
                <a:solidFill>
                  <a:schemeClr val="accent1">
                    <a:tint val="88000"/>
                    <a:satMod val="150000"/>
                  </a:schemeClr>
                </a:solidFill>
                <a:effectLst>
                  <a:outerShdw blurRad="38100" dist="38100" dir="2700000" algn="tl">
                    <a:srgbClr val="C0C0C0"/>
                  </a:outerShdw>
                </a:effectLst>
                <a:latin typeface="+mn-lt"/>
              </a:rPr>
              <a:t>PROJEDE YAPILACAK </a:t>
            </a:r>
          </a:p>
          <a:p>
            <a:pPr algn="ctr" eaLnBrk="0" fontAlgn="auto" hangingPunct="0">
              <a:spcBef>
                <a:spcPts val="0"/>
              </a:spcBef>
              <a:spcAft>
                <a:spcPts val="0"/>
              </a:spcAft>
              <a:defRPr/>
            </a:pPr>
            <a:r>
              <a:rPr lang="tr-TR" sz="3600" b="1" dirty="0">
                <a:solidFill>
                  <a:schemeClr val="accent1">
                    <a:tint val="88000"/>
                    <a:satMod val="150000"/>
                  </a:schemeClr>
                </a:solidFill>
                <a:effectLst>
                  <a:outerShdw blurRad="38100" dist="38100" dir="2700000" algn="tl">
                    <a:srgbClr val="C0C0C0"/>
                  </a:outerShdw>
                </a:effectLst>
                <a:latin typeface="+mn-lt"/>
              </a:rPr>
              <a:t>ÇALIŞMALAR/FAALİYETLER</a:t>
            </a:r>
          </a:p>
        </p:txBody>
      </p:sp>
      <p:graphicFrame>
        <p:nvGraphicFramePr>
          <p:cNvPr id="3" name="2 Tablo"/>
          <p:cNvGraphicFramePr>
            <a:graphicFrameLocks noGrp="1"/>
          </p:cNvGraphicFramePr>
          <p:nvPr/>
        </p:nvGraphicFramePr>
        <p:xfrm>
          <a:off x="1571625" y="1785938"/>
          <a:ext cx="6096000" cy="4450080"/>
        </p:xfrm>
        <a:graphic>
          <a:graphicData uri="http://schemas.openxmlformats.org/drawingml/2006/table">
            <a:tbl>
              <a:tblPr firstRow="1" bandRow="1">
                <a:tableStyleId>{5940675A-B579-460E-94D1-54222C63F5DA}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tr-TR" b="1" i="0" dirty="0" smtClean="0">
                          <a:solidFill>
                            <a:sysClr val="windowText" lastClr="000000"/>
                          </a:solidFill>
                        </a:rPr>
                        <a:t>PROJE BAŞLANGICI</a:t>
                      </a:r>
                      <a:endParaRPr lang="tr-TR" b="1" i="0" dirty="0">
                        <a:solidFill>
                          <a:sysClr val="windowText" lastClr="000000"/>
                        </a:solidFill>
                      </a:endParaRPr>
                    </a:p>
                  </a:txBody>
                  <a:tcPr/>
                </a:tc>
                <a:tc>
                  <a:txBody>
                    <a:bodyPr/>
                    <a:lstStyle/>
                    <a:p>
                      <a:endParaRPr lang="tr-TR" i="0"/>
                    </a:p>
                  </a:txBody>
                  <a:tcPr/>
                </a:tc>
                <a:extLst>
                  <a:ext uri="{0D108BD9-81ED-4DB2-BD59-A6C34878D82A}">
                    <a16:rowId xmlns:a16="http://schemas.microsoft.com/office/drawing/2014/main" val="10000"/>
                  </a:ext>
                </a:extLst>
              </a:tr>
              <a:tr h="370840">
                <a:tc>
                  <a:txBody>
                    <a:bodyPr/>
                    <a:lstStyle/>
                    <a:p>
                      <a:r>
                        <a:rPr lang="tr-TR" i="0" dirty="0" smtClean="0"/>
                        <a:t>1.</a:t>
                      </a:r>
                      <a:endParaRPr lang="tr-TR" i="0" dirty="0"/>
                    </a:p>
                  </a:txBody>
                  <a:tcPr/>
                </a:tc>
                <a:tc>
                  <a:txBody>
                    <a:bodyPr/>
                    <a:lstStyle/>
                    <a:p>
                      <a:r>
                        <a:rPr lang="tr-TR" i="0" dirty="0" smtClean="0"/>
                        <a:t>11.</a:t>
                      </a:r>
                      <a:endParaRPr lang="tr-TR" i="0" dirty="0"/>
                    </a:p>
                  </a:txBody>
                  <a:tcPr/>
                </a:tc>
                <a:extLst>
                  <a:ext uri="{0D108BD9-81ED-4DB2-BD59-A6C34878D82A}">
                    <a16:rowId xmlns:a16="http://schemas.microsoft.com/office/drawing/2014/main" val="10001"/>
                  </a:ext>
                </a:extLst>
              </a:tr>
              <a:tr h="370840">
                <a:tc>
                  <a:txBody>
                    <a:bodyPr/>
                    <a:lstStyle/>
                    <a:p>
                      <a:r>
                        <a:rPr lang="tr-TR" i="0" dirty="0" smtClean="0"/>
                        <a:t>2.</a:t>
                      </a:r>
                      <a:endParaRPr lang="tr-TR" i="0" dirty="0"/>
                    </a:p>
                  </a:txBody>
                  <a:tcPr/>
                </a:tc>
                <a:tc>
                  <a:txBody>
                    <a:bodyPr/>
                    <a:lstStyle/>
                    <a:p>
                      <a:r>
                        <a:rPr lang="tr-TR" i="0" dirty="0" smtClean="0"/>
                        <a:t>12.</a:t>
                      </a:r>
                      <a:endParaRPr lang="tr-TR" i="0" dirty="0"/>
                    </a:p>
                  </a:txBody>
                  <a:tcPr/>
                </a:tc>
                <a:extLst>
                  <a:ext uri="{0D108BD9-81ED-4DB2-BD59-A6C34878D82A}">
                    <a16:rowId xmlns:a16="http://schemas.microsoft.com/office/drawing/2014/main" val="10002"/>
                  </a:ext>
                </a:extLst>
              </a:tr>
              <a:tr h="370840">
                <a:tc>
                  <a:txBody>
                    <a:bodyPr/>
                    <a:lstStyle/>
                    <a:p>
                      <a:r>
                        <a:rPr lang="tr-TR" i="0" dirty="0" smtClean="0"/>
                        <a:t>3.</a:t>
                      </a:r>
                      <a:endParaRPr lang="tr-TR" i="0" dirty="0"/>
                    </a:p>
                  </a:txBody>
                  <a:tcPr/>
                </a:tc>
                <a:tc>
                  <a:txBody>
                    <a:bodyPr/>
                    <a:lstStyle/>
                    <a:p>
                      <a:r>
                        <a:rPr lang="tr-TR" i="0" dirty="0" smtClean="0"/>
                        <a:t>13.</a:t>
                      </a:r>
                      <a:endParaRPr lang="tr-TR" i="0" dirty="0"/>
                    </a:p>
                  </a:txBody>
                  <a:tcPr/>
                </a:tc>
                <a:extLst>
                  <a:ext uri="{0D108BD9-81ED-4DB2-BD59-A6C34878D82A}">
                    <a16:rowId xmlns:a16="http://schemas.microsoft.com/office/drawing/2014/main" val="10003"/>
                  </a:ext>
                </a:extLst>
              </a:tr>
              <a:tr h="370840">
                <a:tc>
                  <a:txBody>
                    <a:bodyPr/>
                    <a:lstStyle/>
                    <a:p>
                      <a:r>
                        <a:rPr lang="tr-TR" i="0" dirty="0" smtClean="0"/>
                        <a:t>4.</a:t>
                      </a:r>
                      <a:endParaRPr lang="tr-TR" i="0" dirty="0"/>
                    </a:p>
                  </a:txBody>
                  <a:tcPr/>
                </a:tc>
                <a:tc>
                  <a:txBody>
                    <a:bodyPr/>
                    <a:lstStyle/>
                    <a:p>
                      <a:r>
                        <a:rPr lang="tr-TR" i="0" dirty="0" smtClean="0"/>
                        <a:t>14.</a:t>
                      </a:r>
                      <a:endParaRPr lang="tr-TR" i="0" dirty="0"/>
                    </a:p>
                  </a:txBody>
                  <a:tcPr/>
                </a:tc>
                <a:extLst>
                  <a:ext uri="{0D108BD9-81ED-4DB2-BD59-A6C34878D82A}">
                    <a16:rowId xmlns:a16="http://schemas.microsoft.com/office/drawing/2014/main" val="10004"/>
                  </a:ext>
                </a:extLst>
              </a:tr>
              <a:tr h="370840">
                <a:tc>
                  <a:txBody>
                    <a:bodyPr/>
                    <a:lstStyle/>
                    <a:p>
                      <a:r>
                        <a:rPr lang="tr-TR" i="0" dirty="0" smtClean="0"/>
                        <a:t>5.</a:t>
                      </a:r>
                      <a:endParaRPr lang="tr-TR" i="0" dirty="0"/>
                    </a:p>
                  </a:txBody>
                  <a:tcPr/>
                </a:tc>
                <a:tc>
                  <a:txBody>
                    <a:bodyPr/>
                    <a:lstStyle/>
                    <a:p>
                      <a:r>
                        <a:rPr lang="tr-TR" i="0" dirty="0" smtClean="0"/>
                        <a:t>15.</a:t>
                      </a:r>
                      <a:endParaRPr lang="tr-TR" i="0" dirty="0"/>
                    </a:p>
                  </a:txBody>
                  <a:tcPr/>
                </a:tc>
                <a:extLst>
                  <a:ext uri="{0D108BD9-81ED-4DB2-BD59-A6C34878D82A}">
                    <a16:rowId xmlns:a16="http://schemas.microsoft.com/office/drawing/2014/main" val="10005"/>
                  </a:ext>
                </a:extLst>
              </a:tr>
              <a:tr h="370840">
                <a:tc>
                  <a:txBody>
                    <a:bodyPr/>
                    <a:lstStyle/>
                    <a:p>
                      <a:r>
                        <a:rPr lang="tr-TR" i="0" dirty="0" smtClean="0"/>
                        <a:t>6.</a:t>
                      </a:r>
                      <a:endParaRPr lang="tr-TR" i="0" dirty="0"/>
                    </a:p>
                  </a:txBody>
                  <a:tcPr/>
                </a:tc>
                <a:tc>
                  <a:txBody>
                    <a:bodyPr/>
                    <a:lstStyle/>
                    <a:p>
                      <a:r>
                        <a:rPr lang="tr-TR" i="0" dirty="0" smtClean="0"/>
                        <a:t>16.</a:t>
                      </a:r>
                      <a:endParaRPr lang="tr-TR" i="0" dirty="0"/>
                    </a:p>
                  </a:txBody>
                  <a:tcPr/>
                </a:tc>
                <a:extLst>
                  <a:ext uri="{0D108BD9-81ED-4DB2-BD59-A6C34878D82A}">
                    <a16:rowId xmlns:a16="http://schemas.microsoft.com/office/drawing/2014/main" val="10006"/>
                  </a:ext>
                </a:extLst>
              </a:tr>
              <a:tr h="370840">
                <a:tc>
                  <a:txBody>
                    <a:bodyPr/>
                    <a:lstStyle/>
                    <a:p>
                      <a:r>
                        <a:rPr lang="tr-TR" i="0" dirty="0" smtClean="0"/>
                        <a:t>7.</a:t>
                      </a:r>
                      <a:endParaRPr lang="tr-TR" i="0" dirty="0"/>
                    </a:p>
                  </a:txBody>
                  <a:tcPr/>
                </a:tc>
                <a:tc>
                  <a:txBody>
                    <a:bodyPr/>
                    <a:lstStyle/>
                    <a:p>
                      <a:r>
                        <a:rPr lang="tr-TR" i="0" dirty="0" smtClean="0"/>
                        <a:t>17.</a:t>
                      </a:r>
                      <a:endParaRPr lang="tr-TR" i="0" dirty="0"/>
                    </a:p>
                  </a:txBody>
                  <a:tcPr/>
                </a:tc>
                <a:extLst>
                  <a:ext uri="{0D108BD9-81ED-4DB2-BD59-A6C34878D82A}">
                    <a16:rowId xmlns:a16="http://schemas.microsoft.com/office/drawing/2014/main" val="10007"/>
                  </a:ext>
                </a:extLst>
              </a:tr>
              <a:tr h="370840">
                <a:tc>
                  <a:txBody>
                    <a:bodyPr/>
                    <a:lstStyle/>
                    <a:p>
                      <a:r>
                        <a:rPr lang="tr-TR" i="0" dirty="0" smtClean="0"/>
                        <a:t>8.</a:t>
                      </a:r>
                      <a:endParaRPr lang="tr-TR" i="0" dirty="0"/>
                    </a:p>
                  </a:txBody>
                  <a:tcPr/>
                </a:tc>
                <a:tc>
                  <a:txBody>
                    <a:bodyPr/>
                    <a:lstStyle/>
                    <a:p>
                      <a:r>
                        <a:rPr lang="tr-TR" i="0" dirty="0" smtClean="0"/>
                        <a:t>18.</a:t>
                      </a:r>
                      <a:endParaRPr lang="tr-TR" i="0" dirty="0"/>
                    </a:p>
                  </a:txBody>
                  <a:tcPr/>
                </a:tc>
                <a:extLst>
                  <a:ext uri="{0D108BD9-81ED-4DB2-BD59-A6C34878D82A}">
                    <a16:rowId xmlns:a16="http://schemas.microsoft.com/office/drawing/2014/main" val="10008"/>
                  </a:ext>
                </a:extLst>
              </a:tr>
              <a:tr h="370840">
                <a:tc>
                  <a:txBody>
                    <a:bodyPr/>
                    <a:lstStyle/>
                    <a:p>
                      <a:r>
                        <a:rPr lang="tr-TR" i="0" dirty="0" smtClean="0"/>
                        <a:t>9.</a:t>
                      </a:r>
                      <a:endParaRPr lang="tr-TR" i="0" dirty="0"/>
                    </a:p>
                  </a:txBody>
                  <a:tcPr/>
                </a:tc>
                <a:tc>
                  <a:txBody>
                    <a:bodyPr/>
                    <a:lstStyle/>
                    <a:p>
                      <a:r>
                        <a:rPr lang="tr-TR" i="0" dirty="0" smtClean="0"/>
                        <a:t>19.</a:t>
                      </a:r>
                      <a:endParaRPr lang="tr-TR" i="0" dirty="0"/>
                    </a:p>
                  </a:txBody>
                  <a:tcPr/>
                </a:tc>
                <a:extLst>
                  <a:ext uri="{0D108BD9-81ED-4DB2-BD59-A6C34878D82A}">
                    <a16:rowId xmlns:a16="http://schemas.microsoft.com/office/drawing/2014/main" val="10009"/>
                  </a:ext>
                </a:extLst>
              </a:tr>
              <a:tr h="370840">
                <a:tc>
                  <a:txBody>
                    <a:bodyPr/>
                    <a:lstStyle/>
                    <a:p>
                      <a:r>
                        <a:rPr lang="tr-TR" i="0" dirty="0" smtClean="0"/>
                        <a:t>10.</a:t>
                      </a:r>
                      <a:endParaRPr lang="tr-TR" i="0" dirty="0"/>
                    </a:p>
                  </a:txBody>
                  <a:tcPr/>
                </a:tc>
                <a:tc>
                  <a:txBody>
                    <a:bodyPr/>
                    <a:lstStyle/>
                    <a:p>
                      <a:r>
                        <a:rPr lang="tr-TR" i="0" dirty="0" smtClean="0"/>
                        <a:t>20.</a:t>
                      </a:r>
                      <a:endParaRPr lang="tr-TR" i="0" dirty="0"/>
                    </a:p>
                  </a:txBody>
                  <a:tcPr/>
                </a:tc>
                <a:extLst>
                  <a:ext uri="{0D108BD9-81ED-4DB2-BD59-A6C34878D82A}">
                    <a16:rowId xmlns:a16="http://schemas.microsoft.com/office/drawing/2014/main" val="10010"/>
                  </a:ext>
                </a:extLst>
              </a:tr>
              <a:tr h="370840">
                <a:tc>
                  <a:txBody>
                    <a:bodyPr/>
                    <a:lstStyle/>
                    <a:p>
                      <a:endParaRPr lang="tr-TR" i="0" dirty="0"/>
                    </a:p>
                  </a:txBody>
                  <a:tcPr/>
                </a:tc>
                <a:tc>
                  <a:txBody>
                    <a:bodyPr/>
                    <a:lstStyle/>
                    <a:p>
                      <a:r>
                        <a:rPr lang="tr-TR" b="1" i="0" dirty="0" smtClean="0"/>
                        <a:t>PROJE</a:t>
                      </a:r>
                      <a:r>
                        <a:rPr lang="tr-TR" i="0" dirty="0" smtClean="0"/>
                        <a:t> </a:t>
                      </a:r>
                      <a:r>
                        <a:rPr lang="tr-TR" b="1" i="0" dirty="0" smtClean="0"/>
                        <a:t>BİTİŞİ</a:t>
                      </a:r>
                      <a:endParaRPr lang="tr-TR" b="1" i="0" dirty="0"/>
                    </a:p>
                  </a:txBody>
                  <a:tcPr/>
                </a:tc>
                <a:extLst>
                  <a:ext uri="{0D108BD9-81ED-4DB2-BD59-A6C34878D82A}">
                    <a16:rowId xmlns:a16="http://schemas.microsoft.com/office/drawing/2014/main" val="10011"/>
                  </a:ext>
                </a:extLst>
              </a:tr>
            </a:tbl>
          </a:graphicData>
        </a:graphic>
      </p:graphicFrame>
      <p:sp>
        <p:nvSpPr>
          <p:cNvPr id="32812" name="3 Metin kutusu"/>
          <p:cNvSpPr txBox="1">
            <a:spLocks noChangeArrowheads="1"/>
          </p:cNvSpPr>
          <p:nvPr/>
        </p:nvSpPr>
        <p:spPr bwMode="auto">
          <a:xfrm>
            <a:off x="1428750" y="1214438"/>
            <a:ext cx="7358063" cy="369887"/>
          </a:xfrm>
          <a:prstGeom prst="rect">
            <a:avLst/>
          </a:prstGeom>
          <a:noFill/>
          <a:ln w="9525">
            <a:noFill/>
            <a:miter lim="800000"/>
            <a:headEnd/>
            <a:tailEnd/>
          </a:ln>
        </p:spPr>
        <p:txBody>
          <a:bodyPr wrap="none">
            <a:spAutoFit/>
          </a:bodyPr>
          <a:lstStyle/>
          <a:p>
            <a:r>
              <a:rPr lang="tr-TR">
                <a:latin typeface="Constantia" pitchFamily="18" charset="0"/>
              </a:rPr>
              <a:t>Projede yapılacak tüm faaliyetleri aşağıdaki tablo formatında sıralayınız.</a:t>
            </a: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428750" y="500063"/>
            <a:ext cx="6911975" cy="646112"/>
          </a:xfrm>
          <a:prstGeom prst="rect">
            <a:avLst/>
          </a:prstGeom>
        </p:spPr>
        <p:txBody>
          <a:bodyPr wrap="none">
            <a:spAutoFit/>
          </a:bodyPr>
          <a:lstStyle/>
          <a:p>
            <a:pPr algn="ctr" eaLnBrk="0" fontAlgn="auto" hangingPunct="0">
              <a:spcBef>
                <a:spcPts val="0"/>
              </a:spcBef>
              <a:spcAft>
                <a:spcPts val="0"/>
              </a:spcAft>
              <a:defRPr/>
            </a:pPr>
            <a:r>
              <a:rPr lang="tr-TR" sz="3600" b="1" dirty="0">
                <a:solidFill>
                  <a:schemeClr val="accent1">
                    <a:tint val="88000"/>
                    <a:satMod val="150000"/>
                  </a:schemeClr>
                </a:solidFill>
                <a:effectLst>
                  <a:outerShdw blurRad="38100" dist="38100" dir="2700000" algn="tl">
                    <a:srgbClr val="C0C0C0"/>
                  </a:outerShdw>
                </a:effectLst>
                <a:latin typeface="+mn-lt"/>
              </a:rPr>
              <a:t>KAYNAK KULLANIM TABLOSU</a:t>
            </a:r>
          </a:p>
        </p:txBody>
      </p:sp>
      <p:graphicFrame>
        <p:nvGraphicFramePr>
          <p:cNvPr id="3" name="2 Tablo"/>
          <p:cNvGraphicFramePr>
            <a:graphicFrameLocks noGrp="1"/>
          </p:cNvGraphicFramePr>
          <p:nvPr/>
        </p:nvGraphicFramePr>
        <p:xfrm>
          <a:off x="1500188" y="1571625"/>
          <a:ext cx="5429266" cy="4968243"/>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1365266">
                  <a:extLst>
                    <a:ext uri="{9D8B030D-6E8A-4147-A177-3AD203B41FA5}">
                      <a16:colId xmlns:a16="http://schemas.microsoft.com/office/drawing/2014/main" val="20002"/>
                    </a:ext>
                  </a:extLst>
                </a:gridCol>
              </a:tblGrid>
              <a:tr h="370840">
                <a:tc>
                  <a:txBody>
                    <a:bodyPr/>
                    <a:lstStyle/>
                    <a:p>
                      <a:r>
                        <a:rPr lang="tr-TR" b="1" dirty="0" smtClean="0">
                          <a:solidFill>
                            <a:sysClr val="windowText" lastClr="000000"/>
                          </a:solidFill>
                        </a:rPr>
                        <a:t>KİŞİLER</a:t>
                      </a:r>
                      <a:endParaRPr lang="tr-TR" b="1" dirty="0">
                        <a:solidFill>
                          <a:sysClr val="windowText" lastClr="000000"/>
                        </a:solidFill>
                      </a:endParaRPr>
                    </a:p>
                  </a:txBody>
                  <a:tcPr/>
                </a:tc>
                <a:tc>
                  <a:txBody>
                    <a:bodyPr/>
                    <a:lstStyle/>
                    <a:p>
                      <a:r>
                        <a:rPr lang="tr-TR" sz="1200" b="1" dirty="0" smtClean="0"/>
                        <a:t>Bu kaynak projemize nasıl yardımcı olacak?</a:t>
                      </a:r>
                      <a:endParaRPr lang="tr-TR" sz="1200" b="1" dirty="0"/>
                    </a:p>
                  </a:txBody>
                  <a:tcPr/>
                </a:tc>
                <a:tc>
                  <a:txBody>
                    <a:bodyPr/>
                    <a:lstStyle/>
                    <a:p>
                      <a:r>
                        <a:rPr lang="tr-TR" sz="1200" b="1" dirty="0" smtClean="0"/>
                        <a:t>Kaynak Nasıl Yönetilecek?</a:t>
                      </a:r>
                      <a:endParaRPr lang="tr-TR" sz="1200" b="1" dirty="0"/>
                    </a:p>
                  </a:txBody>
                  <a:tcPr/>
                </a:tc>
                <a:extLst>
                  <a:ext uri="{0D108BD9-81ED-4DB2-BD59-A6C34878D82A}">
                    <a16:rowId xmlns:a16="http://schemas.microsoft.com/office/drawing/2014/main" val="10000"/>
                  </a:ext>
                </a:extLst>
              </a:tr>
              <a:tr h="370840">
                <a:tc>
                  <a:txBody>
                    <a:bodyPr/>
                    <a:lstStyle/>
                    <a:p>
                      <a:endParaRPr lang="tr-TR" dirty="0"/>
                    </a:p>
                  </a:txBody>
                  <a:tcPr/>
                </a:tc>
                <a:tc>
                  <a:txBody>
                    <a:bodyPr/>
                    <a:lstStyle/>
                    <a:p>
                      <a:endParaRPr kumimoji="0" lang="tr-TR" sz="1200" kern="1200" dirty="0">
                        <a:solidFill>
                          <a:schemeClr val="tx1"/>
                        </a:solidFill>
                        <a:latin typeface="+mn-lt"/>
                        <a:ea typeface="+mn-ea"/>
                        <a:cs typeface="+mn-cs"/>
                      </a:endParaRPr>
                    </a:p>
                  </a:txBody>
                  <a:tcPr/>
                </a:tc>
                <a:tc>
                  <a:txBody>
                    <a:bodyPr/>
                    <a:lstStyle/>
                    <a:p>
                      <a:endParaRPr kumimoji="0" lang="tr-TR" sz="1200" kern="1200" dirty="0">
                        <a:solidFill>
                          <a:schemeClr val="tx1"/>
                        </a:solidFill>
                        <a:latin typeface="+mn-lt"/>
                        <a:ea typeface="+mn-ea"/>
                        <a:cs typeface="+mn-cs"/>
                      </a:endParaRPr>
                    </a:p>
                  </a:txBody>
                  <a:tcPr/>
                </a:tc>
                <a:extLst>
                  <a:ext uri="{0D108BD9-81ED-4DB2-BD59-A6C34878D82A}">
                    <a16:rowId xmlns:a16="http://schemas.microsoft.com/office/drawing/2014/main" val="10001"/>
                  </a:ext>
                </a:extLst>
              </a:tr>
              <a:tr h="370840">
                <a:tc>
                  <a:txBody>
                    <a:bodyPr/>
                    <a:lstStyle/>
                    <a:p>
                      <a:endParaRPr lang="tr-TR" dirty="0"/>
                    </a:p>
                  </a:txBody>
                  <a:tcPr/>
                </a:tc>
                <a:tc>
                  <a:txBody>
                    <a:bodyPr/>
                    <a:lstStyle/>
                    <a:p>
                      <a:endParaRPr kumimoji="0" lang="tr-TR" sz="1200" kern="1200" dirty="0">
                        <a:solidFill>
                          <a:schemeClr val="tx1"/>
                        </a:solidFill>
                        <a:latin typeface="+mn-lt"/>
                        <a:ea typeface="+mn-ea"/>
                        <a:cs typeface="+mn-cs"/>
                      </a:endParaRPr>
                    </a:p>
                  </a:txBody>
                  <a:tcPr/>
                </a:tc>
                <a:tc>
                  <a:txBody>
                    <a:bodyPr/>
                    <a:lstStyle/>
                    <a:p>
                      <a:endParaRPr kumimoji="0" lang="tr-TR" sz="120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70840">
                <a:tc>
                  <a:txBody>
                    <a:bodyPr/>
                    <a:lstStyle/>
                    <a:p>
                      <a:endParaRPr lang="tr-TR" dirty="0"/>
                    </a:p>
                  </a:txBody>
                  <a:tcPr/>
                </a:tc>
                <a:tc>
                  <a:txBody>
                    <a:bodyPr/>
                    <a:lstStyle/>
                    <a:p>
                      <a:endParaRPr kumimoji="0" lang="tr-TR" sz="1200" kern="1200" dirty="0">
                        <a:solidFill>
                          <a:schemeClr val="tx1"/>
                        </a:solidFill>
                        <a:latin typeface="+mn-lt"/>
                        <a:ea typeface="+mn-ea"/>
                        <a:cs typeface="+mn-cs"/>
                      </a:endParaRPr>
                    </a:p>
                  </a:txBody>
                  <a:tcPr/>
                </a:tc>
                <a:tc>
                  <a:txBody>
                    <a:bodyPr/>
                    <a:lstStyle/>
                    <a:p>
                      <a:endParaRPr kumimoji="0" lang="tr-TR" sz="120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716283">
                <a:tc>
                  <a:txBody>
                    <a:bodyPr/>
                    <a:lstStyle/>
                    <a:p>
                      <a:r>
                        <a:rPr lang="tr-TR" b="1" dirty="0" smtClean="0"/>
                        <a:t>MATERYALLER/</a:t>
                      </a:r>
                      <a:r>
                        <a:rPr lang="tr-TR" b="1" baseline="0" dirty="0" smtClean="0"/>
                        <a:t>ARAÇLAR</a:t>
                      </a:r>
                      <a:endParaRPr lang="tr-TR" b="1" dirty="0"/>
                    </a:p>
                  </a:txBody>
                  <a:tcPr/>
                </a:tc>
                <a:tc>
                  <a:txBody>
                    <a:bodyPr/>
                    <a:lstStyle/>
                    <a:p>
                      <a:r>
                        <a:rPr lang="tr-TR" sz="1200" b="1" dirty="0" smtClean="0"/>
                        <a:t>Bu kaynak projemize nasıl yardımcı olacak?</a:t>
                      </a:r>
                      <a:endParaRPr lang="tr-TR" sz="1200" b="1" dirty="0"/>
                    </a:p>
                  </a:txBody>
                  <a:tcPr/>
                </a:tc>
                <a:tc>
                  <a:txBody>
                    <a:bodyPr/>
                    <a:lstStyle/>
                    <a:p>
                      <a:r>
                        <a:rPr lang="tr-TR" sz="1200" b="1" dirty="0" smtClean="0"/>
                        <a:t>Kaynak Nasıl Yönetilecek?</a:t>
                      </a:r>
                      <a:endParaRPr lang="tr-TR" sz="1200" b="1" dirty="0"/>
                    </a:p>
                  </a:txBody>
                  <a:tcPr/>
                </a:tc>
                <a:extLst>
                  <a:ext uri="{0D108BD9-81ED-4DB2-BD59-A6C34878D82A}">
                    <a16:rowId xmlns:a16="http://schemas.microsoft.com/office/drawing/2014/main" val="10004"/>
                  </a:ext>
                </a:extLst>
              </a:tr>
              <a:tr h="370840">
                <a:tc>
                  <a:txBody>
                    <a:bodyPr/>
                    <a:lstStyle/>
                    <a:p>
                      <a:endParaRPr lang="tr-TR" dirty="0"/>
                    </a:p>
                  </a:txBody>
                  <a:tcPr/>
                </a:tc>
                <a:tc>
                  <a:txBody>
                    <a:bodyPr/>
                    <a:lstStyle/>
                    <a:p>
                      <a:endParaRPr kumimoji="0" lang="tr-TR" sz="1200" kern="1200" dirty="0">
                        <a:solidFill>
                          <a:schemeClr val="tx1"/>
                        </a:solidFill>
                        <a:latin typeface="+mn-lt"/>
                        <a:ea typeface="+mn-ea"/>
                        <a:cs typeface="+mn-cs"/>
                      </a:endParaRPr>
                    </a:p>
                  </a:txBody>
                  <a:tcPr/>
                </a:tc>
                <a:tc>
                  <a:txBody>
                    <a:bodyPr/>
                    <a:lstStyle/>
                    <a:p>
                      <a:endParaRPr kumimoji="0" lang="tr-TR" sz="120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370840">
                <a:tc>
                  <a:txBody>
                    <a:bodyPr/>
                    <a:lstStyle/>
                    <a:p>
                      <a:endParaRPr lang="tr-TR" dirty="0"/>
                    </a:p>
                  </a:txBody>
                  <a:tcPr/>
                </a:tc>
                <a:tc>
                  <a:txBody>
                    <a:bodyPr/>
                    <a:lstStyle/>
                    <a:p>
                      <a:endParaRPr kumimoji="0" lang="tr-TR" sz="1200" kern="1200" dirty="0">
                        <a:solidFill>
                          <a:schemeClr val="tx1"/>
                        </a:solidFill>
                        <a:latin typeface="+mn-lt"/>
                        <a:ea typeface="+mn-ea"/>
                        <a:cs typeface="+mn-cs"/>
                      </a:endParaRPr>
                    </a:p>
                  </a:txBody>
                  <a:tcPr/>
                </a:tc>
                <a:tc>
                  <a:txBody>
                    <a:bodyPr/>
                    <a:lstStyle/>
                    <a:p>
                      <a:endParaRPr kumimoji="0" lang="tr-TR" sz="1200" kern="1200" dirty="0">
                        <a:solidFill>
                          <a:schemeClr val="tx1"/>
                        </a:solidFill>
                        <a:latin typeface="+mn-lt"/>
                        <a:ea typeface="+mn-ea"/>
                        <a:cs typeface="+mn-cs"/>
                      </a:endParaRPr>
                    </a:p>
                  </a:txBody>
                  <a:tcPr/>
                </a:tc>
                <a:extLst>
                  <a:ext uri="{0D108BD9-81ED-4DB2-BD59-A6C34878D82A}">
                    <a16:rowId xmlns:a16="http://schemas.microsoft.com/office/drawing/2014/main" val="10006"/>
                  </a:ext>
                </a:extLst>
              </a:tr>
              <a:tr h="370840">
                <a:tc>
                  <a:txBody>
                    <a:bodyPr/>
                    <a:lstStyle/>
                    <a:p>
                      <a:endParaRPr lang="tr-TR" dirty="0"/>
                    </a:p>
                  </a:txBody>
                  <a:tcPr/>
                </a:tc>
                <a:tc>
                  <a:txBody>
                    <a:bodyPr/>
                    <a:lstStyle/>
                    <a:p>
                      <a:endParaRPr kumimoji="0" lang="tr-TR" sz="1200" kern="1200" dirty="0">
                        <a:solidFill>
                          <a:schemeClr val="tx1"/>
                        </a:solidFill>
                        <a:latin typeface="+mn-lt"/>
                        <a:ea typeface="+mn-ea"/>
                        <a:cs typeface="+mn-cs"/>
                      </a:endParaRPr>
                    </a:p>
                  </a:txBody>
                  <a:tcPr/>
                </a:tc>
                <a:tc>
                  <a:txBody>
                    <a:bodyPr/>
                    <a:lstStyle/>
                    <a:p>
                      <a:endParaRPr kumimoji="0" lang="tr-TR" sz="1200" kern="1200" dirty="0">
                        <a:solidFill>
                          <a:schemeClr val="tx1"/>
                        </a:solidFill>
                        <a:latin typeface="+mn-lt"/>
                        <a:ea typeface="+mn-ea"/>
                        <a:cs typeface="+mn-cs"/>
                      </a:endParaRPr>
                    </a:p>
                  </a:txBody>
                  <a:tcPr/>
                </a:tc>
                <a:extLst>
                  <a:ext uri="{0D108BD9-81ED-4DB2-BD59-A6C34878D82A}">
                    <a16:rowId xmlns:a16="http://schemas.microsoft.com/office/drawing/2014/main" val="10007"/>
                  </a:ext>
                </a:extLst>
              </a:tr>
              <a:tr h="370840">
                <a:tc>
                  <a:txBody>
                    <a:bodyPr/>
                    <a:lstStyle/>
                    <a:p>
                      <a:r>
                        <a:rPr lang="tr-TR" b="1" dirty="0" smtClean="0"/>
                        <a:t>MADDİ</a:t>
                      </a:r>
                      <a:r>
                        <a:rPr lang="tr-TR" b="1" baseline="0" dirty="0" smtClean="0"/>
                        <a:t> KAYNAK</a:t>
                      </a:r>
                      <a:endParaRPr lang="tr-TR" b="1" dirty="0"/>
                    </a:p>
                  </a:txBody>
                  <a:tcPr/>
                </a:tc>
                <a:tc>
                  <a:txBody>
                    <a:bodyPr/>
                    <a:lstStyle/>
                    <a:p>
                      <a:r>
                        <a:rPr lang="tr-TR" sz="1200" b="1" dirty="0" smtClean="0"/>
                        <a:t>Bu kaynak projemize nasıl yardımcı olacak?</a:t>
                      </a:r>
                      <a:endParaRPr lang="tr-TR" sz="1200" b="1" dirty="0"/>
                    </a:p>
                  </a:txBody>
                  <a:tcPr/>
                </a:tc>
                <a:tc>
                  <a:txBody>
                    <a:bodyPr/>
                    <a:lstStyle/>
                    <a:p>
                      <a:r>
                        <a:rPr lang="tr-TR" sz="1200" b="1" dirty="0" smtClean="0"/>
                        <a:t>Kaynak Nasıl Yönetilecek?</a:t>
                      </a:r>
                      <a:endParaRPr lang="tr-TR" sz="1200" b="1" dirty="0"/>
                    </a:p>
                  </a:txBody>
                  <a:tcPr/>
                </a:tc>
                <a:extLst>
                  <a:ext uri="{0D108BD9-81ED-4DB2-BD59-A6C34878D82A}">
                    <a16:rowId xmlns:a16="http://schemas.microsoft.com/office/drawing/2014/main" val="10008"/>
                  </a:ext>
                </a:extLst>
              </a:tr>
              <a:tr h="370840">
                <a:tc>
                  <a:txBody>
                    <a:bodyPr/>
                    <a:lstStyle/>
                    <a:p>
                      <a:endParaRPr lang="tr-TR" dirty="0"/>
                    </a:p>
                  </a:txBody>
                  <a:tcPr/>
                </a:tc>
                <a:tc>
                  <a:txBody>
                    <a:bodyPr/>
                    <a:lstStyle/>
                    <a:p>
                      <a:endParaRPr lang="tr-TR" sz="1100" dirty="0"/>
                    </a:p>
                  </a:txBody>
                  <a:tcPr/>
                </a:tc>
                <a:tc>
                  <a:txBody>
                    <a:bodyPr/>
                    <a:lstStyle/>
                    <a:p>
                      <a:endParaRPr kumimoji="0" lang="tr-TR" sz="1100" kern="1200" dirty="0">
                        <a:solidFill>
                          <a:schemeClr val="tx1"/>
                        </a:solidFill>
                        <a:latin typeface="+mn-lt"/>
                        <a:ea typeface="+mn-ea"/>
                        <a:cs typeface="+mn-cs"/>
                      </a:endParaRPr>
                    </a:p>
                  </a:txBody>
                  <a:tcPr/>
                </a:tc>
                <a:extLst>
                  <a:ext uri="{0D108BD9-81ED-4DB2-BD59-A6C34878D82A}">
                    <a16:rowId xmlns:a16="http://schemas.microsoft.com/office/drawing/2014/main" val="10009"/>
                  </a:ext>
                </a:extLst>
              </a:tr>
              <a:tr h="370840">
                <a:tc>
                  <a:txBody>
                    <a:bodyPr/>
                    <a:lstStyle/>
                    <a:p>
                      <a:endParaRPr lang="tr-TR" dirty="0"/>
                    </a:p>
                  </a:txBody>
                  <a:tcPr/>
                </a:tc>
                <a:tc>
                  <a:txBody>
                    <a:bodyPr/>
                    <a:lstStyle/>
                    <a:p>
                      <a:endParaRPr kumimoji="0" lang="tr-TR" sz="1100" kern="1200" dirty="0">
                        <a:solidFill>
                          <a:schemeClr val="tx1"/>
                        </a:solidFill>
                        <a:latin typeface="+mn-lt"/>
                        <a:ea typeface="+mn-ea"/>
                        <a:cs typeface="+mn-cs"/>
                      </a:endParaRPr>
                    </a:p>
                  </a:txBody>
                  <a:tcPr/>
                </a:tc>
                <a:tc>
                  <a:txBody>
                    <a:bodyPr/>
                    <a:lstStyle/>
                    <a:p>
                      <a:endParaRPr kumimoji="0" lang="tr-TR" sz="1100" kern="1200" dirty="0">
                        <a:solidFill>
                          <a:schemeClr val="tx1"/>
                        </a:solidFill>
                        <a:latin typeface="+mn-lt"/>
                        <a:ea typeface="+mn-ea"/>
                        <a:cs typeface="+mn-cs"/>
                      </a:endParaRPr>
                    </a:p>
                  </a:txBody>
                  <a:tcPr/>
                </a:tc>
                <a:extLst>
                  <a:ext uri="{0D108BD9-81ED-4DB2-BD59-A6C34878D82A}">
                    <a16:rowId xmlns:a16="http://schemas.microsoft.com/office/drawing/2014/main" val="10010"/>
                  </a:ext>
                </a:extLst>
              </a:tr>
              <a:tr h="370840">
                <a:tc>
                  <a:txBody>
                    <a:bodyPr/>
                    <a:lstStyle/>
                    <a:p>
                      <a:endParaRPr lang="tr-TR" dirty="0"/>
                    </a:p>
                  </a:txBody>
                  <a:tcPr/>
                </a:tc>
                <a:tc>
                  <a:txBody>
                    <a:bodyPr/>
                    <a:lstStyle/>
                    <a:p>
                      <a:endParaRPr lang="tr-TR" sz="1200" b="1" dirty="0"/>
                    </a:p>
                  </a:txBody>
                  <a:tcPr/>
                </a:tc>
                <a:tc>
                  <a:txBody>
                    <a:bodyPr/>
                    <a:lstStyle/>
                    <a:p>
                      <a:endParaRPr lang="tr-TR" sz="1200" b="1" dirty="0"/>
                    </a:p>
                  </a:txBody>
                  <a:tcPr/>
                </a:tc>
                <a:extLst>
                  <a:ext uri="{0D108BD9-81ED-4DB2-BD59-A6C34878D82A}">
                    <a16:rowId xmlns:a16="http://schemas.microsoft.com/office/drawing/2014/main" val="10011"/>
                  </a:ext>
                </a:extLst>
              </a:tr>
            </a:tbl>
          </a:graphicData>
        </a:graphic>
      </p:graphicFrame>
      <p:sp>
        <p:nvSpPr>
          <p:cNvPr id="33849" name="3 Metin kutusu"/>
          <p:cNvSpPr txBox="1">
            <a:spLocks noChangeArrowheads="1"/>
          </p:cNvSpPr>
          <p:nvPr/>
        </p:nvSpPr>
        <p:spPr bwMode="auto">
          <a:xfrm>
            <a:off x="1571625" y="1143000"/>
            <a:ext cx="3118161" cy="461665"/>
          </a:xfrm>
          <a:prstGeom prst="rect">
            <a:avLst/>
          </a:prstGeom>
          <a:noFill/>
          <a:ln w="9525">
            <a:noFill/>
            <a:miter lim="800000"/>
            <a:headEnd/>
            <a:tailEnd/>
          </a:ln>
        </p:spPr>
        <p:txBody>
          <a:bodyPr wrap="none">
            <a:spAutoFit/>
          </a:bodyPr>
          <a:lstStyle/>
          <a:p>
            <a:r>
              <a:rPr lang="tr-TR" sz="2400" b="1" dirty="0" smtClean="0">
                <a:latin typeface="Constantia" pitchFamily="18" charset="0"/>
              </a:rPr>
              <a:t>KİM, NE İLE, </a:t>
            </a:r>
            <a:r>
              <a:rPr lang="tr-TR" sz="2400" b="1" dirty="0">
                <a:latin typeface="Constantia" pitchFamily="18" charset="0"/>
              </a:rPr>
              <a:t>NASIL</a:t>
            </a:r>
            <a:r>
              <a:rPr lang="tr-TR" dirty="0">
                <a:latin typeface="Constantia" pitchFamily="18" charset="0"/>
              </a:rPr>
              <a:t>?</a:t>
            </a: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785786" y="1285860"/>
            <a:ext cx="3423886" cy="646331"/>
          </a:xfrm>
          <a:prstGeom prst="rect">
            <a:avLst/>
          </a:prstGeom>
          <a:noFill/>
        </p:spPr>
        <p:txBody>
          <a:bodyPr wrap="none" rtlCol="0">
            <a:spAutoFit/>
          </a:bodyPr>
          <a:lstStyle/>
          <a:p>
            <a:r>
              <a:rPr lang="tr-TR" sz="3600" b="1" dirty="0" smtClean="0">
                <a:solidFill>
                  <a:schemeClr val="accent1">
                    <a:tint val="88000"/>
                    <a:satMod val="150000"/>
                  </a:schemeClr>
                </a:solidFill>
                <a:effectLst>
                  <a:outerShdw blurRad="38100" dist="38100" dir="2700000" algn="tl">
                    <a:srgbClr val="C0C0C0"/>
                  </a:outerShdw>
                </a:effectLst>
                <a:latin typeface="+mn-lt"/>
              </a:rPr>
              <a:t>Maliyet Hesabı</a:t>
            </a:r>
            <a:endParaRPr lang="tr-TR" sz="3600" b="1" dirty="0">
              <a:solidFill>
                <a:schemeClr val="accent1">
                  <a:tint val="88000"/>
                  <a:satMod val="150000"/>
                </a:schemeClr>
              </a:solidFill>
              <a:effectLst>
                <a:outerShdw blurRad="38100" dist="38100" dir="2700000" algn="tl">
                  <a:srgbClr val="C0C0C0"/>
                </a:outerShdw>
              </a:effectLst>
              <a:latin typeface="+mn-lt"/>
            </a:endParaRPr>
          </a:p>
        </p:txBody>
      </p:sp>
      <p:graphicFrame>
        <p:nvGraphicFramePr>
          <p:cNvPr id="5" name="4 Tablo"/>
          <p:cNvGraphicFramePr>
            <a:graphicFrameLocks noGrp="1"/>
          </p:cNvGraphicFramePr>
          <p:nvPr>
            <p:extLst>
              <p:ext uri="{D42A27DB-BD31-4B8C-83A1-F6EECF244321}">
                <p14:modId xmlns:p14="http://schemas.microsoft.com/office/powerpoint/2010/main" val="3485623730"/>
              </p:ext>
            </p:extLst>
          </p:nvPr>
        </p:nvGraphicFramePr>
        <p:xfrm>
          <a:off x="2285984" y="2500306"/>
          <a:ext cx="4064000" cy="259080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tblGrid>
              <a:tr h="319789">
                <a:tc>
                  <a:txBody>
                    <a:bodyPr/>
                    <a:lstStyle/>
                    <a:p>
                      <a:r>
                        <a:rPr lang="tr-TR" dirty="0" smtClean="0"/>
                        <a:t>Malzeme Masrafı</a:t>
                      </a:r>
                      <a:endParaRPr lang="tr-TR" dirty="0"/>
                    </a:p>
                  </a:txBody>
                  <a:tcPr/>
                </a:tc>
                <a:tc>
                  <a:txBody>
                    <a:bodyPr/>
                    <a:lstStyle/>
                    <a:p>
                      <a:pPr algn="ctr"/>
                      <a:r>
                        <a:rPr lang="tr-TR" sz="2800" dirty="0" smtClean="0"/>
                        <a:t>100 TL</a:t>
                      </a:r>
                      <a:endParaRPr lang="tr-TR" sz="2800" dirty="0"/>
                    </a:p>
                  </a:txBody>
                  <a:tcPr/>
                </a:tc>
                <a:extLst>
                  <a:ext uri="{0D108BD9-81ED-4DB2-BD59-A6C34878D82A}">
                    <a16:rowId xmlns:a16="http://schemas.microsoft.com/office/drawing/2014/main" val="10000"/>
                  </a:ext>
                </a:extLst>
              </a:tr>
              <a:tr h="3578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Atölye</a:t>
                      </a:r>
                      <a:r>
                        <a:rPr lang="tr-TR" baseline="0" dirty="0" smtClean="0"/>
                        <a:t> çalışması masrafları</a:t>
                      </a:r>
                      <a:endParaRPr lang="tr-TR" dirty="0"/>
                    </a:p>
                  </a:txBody>
                  <a:tcPr/>
                </a:tc>
                <a:tc>
                  <a:txBody>
                    <a:bodyPr/>
                    <a:lstStyle/>
                    <a:p>
                      <a:pPr algn="ctr"/>
                      <a:r>
                        <a:rPr lang="tr-TR" sz="2800" dirty="0" smtClean="0"/>
                        <a:t>150 TL</a:t>
                      </a:r>
                      <a:endParaRPr lang="tr-TR" sz="2800" dirty="0"/>
                    </a:p>
                  </a:txBody>
                  <a:tcPr/>
                </a:tc>
                <a:extLst>
                  <a:ext uri="{0D108BD9-81ED-4DB2-BD59-A6C34878D82A}">
                    <a16:rowId xmlns:a16="http://schemas.microsoft.com/office/drawing/2014/main" val="10001"/>
                  </a:ext>
                </a:extLst>
              </a:tr>
              <a:tr h="319789">
                <a:tc>
                  <a:txBody>
                    <a:bodyPr/>
                    <a:lstStyle/>
                    <a:p>
                      <a:r>
                        <a:rPr lang="tr-TR" dirty="0" smtClean="0"/>
                        <a:t>Ulaşım</a:t>
                      </a:r>
                      <a:endParaRPr lang="tr-TR" dirty="0"/>
                    </a:p>
                  </a:txBody>
                  <a:tcPr/>
                </a:tc>
                <a:tc>
                  <a:txBody>
                    <a:bodyPr/>
                    <a:lstStyle/>
                    <a:p>
                      <a:pPr algn="ctr"/>
                      <a:r>
                        <a:rPr lang="tr-TR" sz="2800" dirty="0" smtClean="0"/>
                        <a:t>200 TL</a:t>
                      </a:r>
                      <a:endParaRPr lang="tr-TR" sz="2800" dirty="0"/>
                    </a:p>
                  </a:txBody>
                  <a:tcPr/>
                </a:tc>
                <a:extLst>
                  <a:ext uri="{0D108BD9-81ED-4DB2-BD59-A6C34878D82A}">
                    <a16:rowId xmlns:a16="http://schemas.microsoft.com/office/drawing/2014/main" val="10002"/>
                  </a:ext>
                </a:extLst>
              </a:tr>
              <a:tr h="7885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b="1" dirty="0" smtClean="0"/>
                        <a:t>TOPLAM MALİYET =</a:t>
                      </a:r>
                    </a:p>
                    <a:p>
                      <a:endParaRPr lang="tr-TR" dirty="0"/>
                    </a:p>
                  </a:txBody>
                  <a:tcPr/>
                </a:tc>
                <a:tc>
                  <a:txBody>
                    <a:bodyPr/>
                    <a:lstStyle/>
                    <a:p>
                      <a:pPr algn="ctr"/>
                      <a:r>
                        <a:rPr lang="tr-TR" sz="2800" b="1" dirty="0" smtClean="0"/>
                        <a:t>450</a:t>
                      </a:r>
                      <a:r>
                        <a:rPr lang="tr-TR" sz="2800" b="1" baseline="0" dirty="0" smtClean="0"/>
                        <a:t> TL</a:t>
                      </a:r>
                      <a:endParaRPr lang="tr-TR" sz="2800" b="1"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500063" y="428625"/>
            <a:ext cx="6181725" cy="984250"/>
          </a:xfrm>
          <a:prstGeom prst="rect">
            <a:avLst/>
          </a:prstGeom>
          <a:noFill/>
        </p:spPr>
        <p:txBody>
          <a:bodyPr wrap="none">
            <a:spAutoFit/>
          </a:bodyPr>
          <a:lstStyle/>
          <a:p>
            <a:pPr fontAlgn="auto">
              <a:spcBef>
                <a:spcPts val="0"/>
              </a:spcBef>
              <a:spcAft>
                <a:spcPts val="0"/>
              </a:spcAft>
              <a:defRPr/>
            </a:pPr>
            <a:r>
              <a:rPr lang="tr-TR" sz="2900" b="1" dirty="0">
                <a:solidFill>
                  <a:schemeClr val="accent1">
                    <a:tint val="88000"/>
                    <a:satMod val="150000"/>
                  </a:schemeClr>
                </a:solidFill>
                <a:effectLst>
                  <a:outerShdw blurRad="38100" dist="38100" dir="2700000" algn="tl">
                    <a:srgbClr val="C0C0C0"/>
                  </a:outerShdw>
                </a:effectLst>
                <a:latin typeface="+mj-lt"/>
                <a:ea typeface="+mj-ea"/>
                <a:cs typeface="+mj-cs"/>
              </a:rPr>
              <a:t>ZAMAN YÖNETİMİ TABLOSU </a:t>
            </a:r>
          </a:p>
          <a:p>
            <a:pPr fontAlgn="auto">
              <a:spcBef>
                <a:spcPts val="0"/>
              </a:spcBef>
              <a:spcAft>
                <a:spcPts val="0"/>
              </a:spcAft>
              <a:defRPr/>
            </a:pPr>
            <a:r>
              <a:rPr lang="tr-TR" sz="2900" b="1" dirty="0">
                <a:solidFill>
                  <a:schemeClr val="accent1">
                    <a:tint val="88000"/>
                    <a:satMod val="150000"/>
                  </a:schemeClr>
                </a:solidFill>
                <a:effectLst>
                  <a:outerShdw blurRad="38100" dist="38100" dir="2700000" algn="tl">
                    <a:srgbClr val="C0C0C0"/>
                  </a:outerShdw>
                </a:effectLst>
                <a:latin typeface="+mj-lt"/>
                <a:ea typeface="+mj-ea"/>
                <a:cs typeface="+mj-cs"/>
              </a:rPr>
              <a:t>(</a:t>
            </a:r>
            <a:r>
              <a:rPr lang="tr-TR" sz="2900" b="1" dirty="0" err="1">
                <a:solidFill>
                  <a:schemeClr val="accent1">
                    <a:tint val="88000"/>
                    <a:satMod val="150000"/>
                  </a:schemeClr>
                </a:solidFill>
                <a:effectLst>
                  <a:outerShdw blurRad="38100" dist="38100" dir="2700000" algn="tl">
                    <a:srgbClr val="C0C0C0"/>
                  </a:outerShdw>
                </a:effectLst>
                <a:latin typeface="+mj-lt"/>
                <a:ea typeface="+mj-ea"/>
                <a:cs typeface="+mj-cs"/>
              </a:rPr>
              <a:t>Ghant</a:t>
            </a:r>
            <a:r>
              <a:rPr lang="tr-TR" sz="2900" b="1" dirty="0">
                <a:solidFill>
                  <a:schemeClr val="accent1">
                    <a:tint val="88000"/>
                    <a:satMod val="150000"/>
                  </a:schemeClr>
                </a:solidFill>
                <a:effectLst>
                  <a:outerShdw blurRad="38100" dist="38100" dir="2700000" algn="tl">
                    <a:srgbClr val="C0C0C0"/>
                  </a:outerShdw>
                </a:effectLst>
                <a:latin typeface="+mj-lt"/>
                <a:ea typeface="+mj-ea"/>
                <a:cs typeface="+mj-cs"/>
              </a:rPr>
              <a:t> </a:t>
            </a:r>
            <a:r>
              <a:rPr lang="tr-TR" sz="2900" b="1" dirty="0" err="1">
                <a:solidFill>
                  <a:schemeClr val="accent1">
                    <a:tint val="88000"/>
                    <a:satMod val="150000"/>
                  </a:schemeClr>
                </a:solidFill>
                <a:effectLst>
                  <a:outerShdw blurRad="38100" dist="38100" dir="2700000" algn="tl">
                    <a:srgbClr val="C0C0C0"/>
                  </a:outerShdw>
                </a:effectLst>
                <a:latin typeface="+mj-lt"/>
                <a:ea typeface="+mj-ea"/>
                <a:cs typeface="+mj-cs"/>
              </a:rPr>
              <a:t>Chart</a:t>
            </a:r>
            <a:r>
              <a:rPr lang="tr-TR" sz="2900" b="1" dirty="0">
                <a:solidFill>
                  <a:schemeClr val="accent1">
                    <a:tint val="88000"/>
                    <a:satMod val="150000"/>
                  </a:schemeClr>
                </a:solidFill>
                <a:effectLst>
                  <a:outerShdw blurRad="38100" dist="38100" dir="2700000" algn="tl">
                    <a:srgbClr val="C0C0C0"/>
                  </a:outerShdw>
                </a:effectLst>
                <a:latin typeface="+mj-lt"/>
                <a:ea typeface="+mj-ea"/>
                <a:cs typeface="+mj-cs"/>
              </a:rPr>
              <a:t>)</a:t>
            </a:r>
          </a:p>
        </p:txBody>
      </p:sp>
      <p:graphicFrame>
        <p:nvGraphicFramePr>
          <p:cNvPr id="3" name="2 Tablo"/>
          <p:cNvGraphicFramePr>
            <a:graphicFrameLocks noGrp="1"/>
          </p:cNvGraphicFramePr>
          <p:nvPr/>
        </p:nvGraphicFramePr>
        <p:xfrm>
          <a:off x="500063" y="1714500"/>
          <a:ext cx="8001056" cy="4536440"/>
        </p:xfrm>
        <a:graphic>
          <a:graphicData uri="http://schemas.openxmlformats.org/drawingml/2006/table">
            <a:tbl>
              <a:tblPr firstRow="1" bandRow="1">
                <a:tableStyleId>{5C22544A-7EE6-4342-B048-85BDC9FD1C3A}</a:tableStyleId>
              </a:tblPr>
              <a:tblGrid>
                <a:gridCol w="1071569">
                  <a:extLst>
                    <a:ext uri="{9D8B030D-6E8A-4147-A177-3AD203B41FA5}">
                      <a16:colId xmlns:a16="http://schemas.microsoft.com/office/drawing/2014/main" val="20000"/>
                    </a:ext>
                  </a:extLst>
                </a:gridCol>
                <a:gridCol w="1785951">
                  <a:extLst>
                    <a:ext uri="{9D8B030D-6E8A-4147-A177-3AD203B41FA5}">
                      <a16:colId xmlns:a16="http://schemas.microsoft.com/office/drawing/2014/main" val="20001"/>
                    </a:ext>
                  </a:extLst>
                </a:gridCol>
                <a:gridCol w="857256">
                  <a:extLst>
                    <a:ext uri="{9D8B030D-6E8A-4147-A177-3AD203B41FA5}">
                      <a16:colId xmlns:a16="http://schemas.microsoft.com/office/drawing/2014/main" val="20002"/>
                    </a:ext>
                  </a:extLst>
                </a:gridCol>
                <a:gridCol w="857256">
                  <a:extLst>
                    <a:ext uri="{9D8B030D-6E8A-4147-A177-3AD203B41FA5}">
                      <a16:colId xmlns:a16="http://schemas.microsoft.com/office/drawing/2014/main" val="20003"/>
                    </a:ext>
                  </a:extLst>
                </a:gridCol>
                <a:gridCol w="857256">
                  <a:extLst>
                    <a:ext uri="{9D8B030D-6E8A-4147-A177-3AD203B41FA5}">
                      <a16:colId xmlns:a16="http://schemas.microsoft.com/office/drawing/2014/main" val="20004"/>
                    </a:ext>
                  </a:extLst>
                </a:gridCol>
                <a:gridCol w="857256">
                  <a:extLst>
                    <a:ext uri="{9D8B030D-6E8A-4147-A177-3AD203B41FA5}">
                      <a16:colId xmlns:a16="http://schemas.microsoft.com/office/drawing/2014/main" val="20005"/>
                    </a:ext>
                  </a:extLst>
                </a:gridCol>
                <a:gridCol w="857256">
                  <a:extLst>
                    <a:ext uri="{9D8B030D-6E8A-4147-A177-3AD203B41FA5}">
                      <a16:colId xmlns:a16="http://schemas.microsoft.com/office/drawing/2014/main" val="20006"/>
                    </a:ext>
                  </a:extLst>
                </a:gridCol>
                <a:gridCol w="857256">
                  <a:extLst>
                    <a:ext uri="{9D8B030D-6E8A-4147-A177-3AD203B41FA5}">
                      <a16:colId xmlns:a16="http://schemas.microsoft.com/office/drawing/2014/main" val="20007"/>
                    </a:ext>
                  </a:extLst>
                </a:gridCol>
              </a:tblGrid>
              <a:tr h="370840">
                <a:tc>
                  <a:txBody>
                    <a:bodyPr/>
                    <a:lstStyle/>
                    <a:p>
                      <a:endParaRPr lang="tr-TR" dirty="0"/>
                    </a:p>
                  </a:txBody>
                  <a:tcPr/>
                </a:tc>
                <a:tc>
                  <a:txBody>
                    <a:bodyPr/>
                    <a:lstStyle/>
                    <a:p>
                      <a:r>
                        <a:rPr lang="tr-TR" dirty="0" smtClean="0"/>
                        <a:t>Adımlar</a:t>
                      </a:r>
                      <a:endParaRPr lang="tr-TR" dirty="0"/>
                    </a:p>
                  </a:txBody>
                  <a:tcPr/>
                </a:tc>
                <a:tc>
                  <a:txBody>
                    <a:bodyPr/>
                    <a:lstStyle/>
                    <a:p>
                      <a:r>
                        <a:rPr lang="tr-TR" sz="1400" dirty="0" smtClean="0">
                          <a:latin typeface="Times New Roman" pitchFamily="18" charset="0"/>
                          <a:cs typeface="Times New Roman" pitchFamily="18" charset="0"/>
                        </a:rPr>
                        <a:t>Hafta01</a:t>
                      </a:r>
                      <a:endParaRPr lang="tr-TR" sz="1400" dirty="0">
                        <a:latin typeface="Times New Roman" pitchFamily="18" charset="0"/>
                        <a:cs typeface="Times New Roman" pitchFamily="18" charset="0"/>
                      </a:endParaRPr>
                    </a:p>
                  </a:txBody>
                  <a:tcPr/>
                </a:tc>
                <a:tc>
                  <a:txBody>
                    <a:bodyPr/>
                    <a:lstStyle/>
                    <a:p>
                      <a:r>
                        <a:rPr lang="tr-TR" sz="1400" dirty="0" smtClean="0">
                          <a:latin typeface="Times New Roman" pitchFamily="18" charset="0"/>
                          <a:cs typeface="Times New Roman" pitchFamily="18" charset="0"/>
                        </a:rPr>
                        <a:t>Hafta02 </a:t>
                      </a:r>
                      <a:endParaRPr lang="tr-TR" sz="1400" dirty="0">
                        <a:latin typeface="Times New Roman" pitchFamily="18" charset="0"/>
                        <a:cs typeface="Times New Roman" pitchFamily="18" charset="0"/>
                      </a:endParaRPr>
                    </a:p>
                  </a:txBody>
                  <a:tcPr/>
                </a:tc>
                <a:tc>
                  <a:txBody>
                    <a:bodyPr/>
                    <a:lstStyle/>
                    <a:p>
                      <a:r>
                        <a:rPr lang="tr-TR" sz="1400" dirty="0" smtClean="0">
                          <a:latin typeface="Times New Roman" pitchFamily="18" charset="0"/>
                          <a:cs typeface="Times New Roman" pitchFamily="18" charset="0"/>
                        </a:rPr>
                        <a:t>Hafta03</a:t>
                      </a:r>
                      <a:endParaRPr lang="tr-TR" sz="1400" dirty="0">
                        <a:latin typeface="Times New Roman" pitchFamily="18" charset="0"/>
                        <a:cs typeface="Times New Roman" pitchFamily="18" charset="0"/>
                      </a:endParaRPr>
                    </a:p>
                  </a:txBody>
                  <a:tcPr/>
                </a:tc>
                <a:tc>
                  <a:txBody>
                    <a:bodyPr/>
                    <a:lstStyle/>
                    <a:p>
                      <a:r>
                        <a:rPr lang="tr-TR" sz="1400" dirty="0" smtClean="0">
                          <a:latin typeface="Times New Roman" pitchFamily="18" charset="0"/>
                          <a:cs typeface="Times New Roman" pitchFamily="18" charset="0"/>
                        </a:rPr>
                        <a:t>Hafta04</a:t>
                      </a:r>
                      <a:endParaRPr lang="tr-TR" sz="1400" dirty="0">
                        <a:latin typeface="Times New Roman" pitchFamily="18" charset="0"/>
                        <a:cs typeface="Times New Roman" pitchFamily="18" charset="0"/>
                      </a:endParaRPr>
                    </a:p>
                  </a:txBody>
                  <a:tcPr/>
                </a:tc>
                <a:tc>
                  <a:txBody>
                    <a:bodyPr/>
                    <a:lstStyle/>
                    <a:p>
                      <a:r>
                        <a:rPr lang="tr-TR" sz="1400" dirty="0" smtClean="0">
                          <a:latin typeface="Times New Roman" pitchFamily="18" charset="0"/>
                          <a:cs typeface="Times New Roman" pitchFamily="18" charset="0"/>
                        </a:rPr>
                        <a:t>Hafta05</a:t>
                      </a:r>
                      <a:endParaRPr lang="tr-TR" sz="1400" dirty="0">
                        <a:latin typeface="Times New Roman" pitchFamily="18" charset="0"/>
                        <a:cs typeface="Times New Roman" pitchFamily="18" charset="0"/>
                      </a:endParaRPr>
                    </a:p>
                  </a:txBody>
                  <a:tcPr/>
                </a:tc>
                <a:tc>
                  <a:txBody>
                    <a:bodyPr/>
                    <a:lstStyle/>
                    <a:p>
                      <a:r>
                        <a:rPr lang="tr-TR" sz="1400" dirty="0" smtClean="0">
                          <a:latin typeface="Times New Roman" pitchFamily="18" charset="0"/>
                          <a:cs typeface="Times New Roman" pitchFamily="18" charset="0"/>
                        </a:rPr>
                        <a:t>Hafta06</a:t>
                      </a:r>
                      <a:endParaRPr lang="tr-TR" sz="1400"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370840">
                <a:tc>
                  <a:txBody>
                    <a:bodyPr/>
                    <a:lstStyle/>
                    <a:p>
                      <a:r>
                        <a:rPr lang="tr-TR" sz="1200" dirty="0" smtClean="0"/>
                        <a:t>HAZIRLIK</a:t>
                      </a:r>
                      <a:endParaRPr lang="tr-TR" sz="1200" dirty="0"/>
                    </a:p>
                  </a:txBody>
                  <a:tcPr/>
                </a:tc>
                <a:tc>
                  <a:txBody>
                    <a:bodyPr/>
                    <a:lstStyle/>
                    <a:p>
                      <a:r>
                        <a:rPr lang="tr-TR" dirty="0" smtClean="0"/>
                        <a:t>1.</a:t>
                      </a:r>
                      <a:endParaRPr lang="tr-TR" dirty="0"/>
                    </a:p>
                  </a:txBody>
                  <a:tcPr/>
                </a:tc>
                <a:tc>
                  <a:txBody>
                    <a:bodyPr/>
                    <a:lstStyle/>
                    <a:p>
                      <a:endParaRPr lang="tr-TR" dirty="0"/>
                    </a:p>
                  </a:txBody>
                  <a:tcPr>
                    <a:solidFill>
                      <a:schemeClr val="tx1"/>
                    </a:solidFill>
                  </a:tcPr>
                </a:tc>
                <a:tc>
                  <a:txBody>
                    <a:bodyPr/>
                    <a:lstStyle/>
                    <a:p>
                      <a:endParaRPr lang="tr-TR" dirty="0"/>
                    </a:p>
                  </a:txBody>
                  <a:tcPr>
                    <a:solidFill>
                      <a:schemeClr val="tx1"/>
                    </a:solidFill>
                  </a:tcPr>
                </a:tc>
                <a:tc>
                  <a:txBody>
                    <a:bodyPr/>
                    <a:lstStyle/>
                    <a:p>
                      <a:endParaRPr lang="tr-TR"/>
                    </a:p>
                  </a:txBody>
                  <a:tcPr/>
                </a:tc>
                <a:tc>
                  <a:txBody>
                    <a:bodyPr/>
                    <a:lstStyle/>
                    <a:p>
                      <a:endParaRPr lang="tr-TR"/>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0001"/>
                  </a:ext>
                </a:extLst>
              </a:tr>
              <a:tr h="370840">
                <a:tc>
                  <a:txBody>
                    <a:bodyPr/>
                    <a:lstStyle/>
                    <a:p>
                      <a:endParaRPr lang="tr-TR" sz="1200" dirty="0"/>
                    </a:p>
                  </a:txBody>
                  <a:tcPr/>
                </a:tc>
                <a:tc>
                  <a:txBody>
                    <a:bodyPr/>
                    <a:lstStyle/>
                    <a:p>
                      <a:r>
                        <a:rPr lang="tr-TR" dirty="0" smtClean="0"/>
                        <a:t>2.</a:t>
                      </a:r>
                      <a:endParaRPr lang="tr-TR" dirty="0"/>
                    </a:p>
                  </a:txBody>
                  <a:tcPr/>
                </a:tc>
                <a:tc>
                  <a:txBody>
                    <a:bodyPr/>
                    <a:lstStyle/>
                    <a:p>
                      <a:endParaRPr lang="tr-TR" dirty="0"/>
                    </a:p>
                  </a:txBody>
                  <a:tcPr>
                    <a:solidFill>
                      <a:schemeClr val="tx1"/>
                    </a:solidFill>
                  </a:tcPr>
                </a:tc>
                <a:tc>
                  <a:txBody>
                    <a:bodyPr/>
                    <a:lstStyle/>
                    <a:p>
                      <a:endParaRPr lang="tr-TR" dirty="0"/>
                    </a:p>
                  </a:txBody>
                  <a:tcPr>
                    <a:solidFill>
                      <a:schemeClr val="tx1"/>
                    </a:solidFill>
                  </a:tcPr>
                </a:tc>
                <a:tc>
                  <a:txBody>
                    <a:bodyPr/>
                    <a:lstStyle/>
                    <a:p>
                      <a:endParaRPr lang="tr-TR" dirty="0"/>
                    </a:p>
                  </a:txBody>
                  <a:tcPr/>
                </a:tc>
                <a:tc>
                  <a:txBody>
                    <a:bodyPr/>
                    <a:lstStyle/>
                    <a:p>
                      <a:endParaRPr lang="tr-TR"/>
                    </a:p>
                  </a:txBody>
                  <a:tcPr/>
                </a:tc>
                <a:tc>
                  <a:txBody>
                    <a:bodyPr/>
                    <a:lstStyle/>
                    <a:p>
                      <a:endParaRPr lang="tr-TR"/>
                    </a:p>
                  </a:txBody>
                  <a:tcPr/>
                </a:tc>
                <a:tc>
                  <a:txBody>
                    <a:bodyPr/>
                    <a:lstStyle/>
                    <a:p>
                      <a:endParaRPr lang="tr-TR" dirty="0"/>
                    </a:p>
                  </a:txBody>
                  <a:tcPr/>
                </a:tc>
                <a:extLst>
                  <a:ext uri="{0D108BD9-81ED-4DB2-BD59-A6C34878D82A}">
                    <a16:rowId xmlns:a16="http://schemas.microsoft.com/office/drawing/2014/main" val="10002"/>
                  </a:ext>
                </a:extLst>
              </a:tr>
              <a:tr h="370840">
                <a:tc>
                  <a:txBody>
                    <a:bodyPr/>
                    <a:lstStyle/>
                    <a:p>
                      <a:endParaRPr lang="tr-TR" sz="1200" dirty="0"/>
                    </a:p>
                  </a:txBody>
                  <a:tcPr/>
                </a:tc>
                <a:tc>
                  <a:txBody>
                    <a:bodyPr/>
                    <a:lstStyle/>
                    <a:p>
                      <a:r>
                        <a:rPr lang="tr-TR" dirty="0" smtClean="0"/>
                        <a:t>3.</a:t>
                      </a:r>
                      <a:endParaRPr lang="tr-TR" dirty="0"/>
                    </a:p>
                  </a:txBody>
                  <a:tcPr/>
                </a:tc>
                <a:tc>
                  <a:txBody>
                    <a:bodyPr/>
                    <a:lstStyle/>
                    <a:p>
                      <a:endParaRPr lang="tr-TR" dirty="0"/>
                    </a:p>
                  </a:txBody>
                  <a:tcPr/>
                </a:tc>
                <a:tc>
                  <a:txBody>
                    <a:bodyPr/>
                    <a:lstStyle/>
                    <a:p>
                      <a:endParaRPr lang="tr-TR" dirty="0"/>
                    </a:p>
                  </a:txBody>
                  <a:tcPr>
                    <a:solidFill>
                      <a:schemeClr val="tx1"/>
                    </a:solidFill>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0003"/>
                  </a:ext>
                </a:extLst>
              </a:tr>
              <a:tr h="370840">
                <a:tc>
                  <a:txBody>
                    <a:bodyPr/>
                    <a:lstStyle/>
                    <a:p>
                      <a:endParaRPr lang="tr-TR" sz="1200" dirty="0"/>
                    </a:p>
                  </a:txBody>
                  <a:tcPr/>
                </a:tc>
                <a:tc>
                  <a:txBody>
                    <a:bodyPr/>
                    <a:lstStyle/>
                    <a:p>
                      <a:r>
                        <a:rPr lang="tr-TR" dirty="0" smtClean="0"/>
                        <a:t>4.</a:t>
                      </a:r>
                      <a:endParaRPr lang="tr-TR" dirty="0"/>
                    </a:p>
                  </a:txBody>
                  <a:tcPr/>
                </a:tc>
                <a:tc>
                  <a:txBody>
                    <a:bodyPr/>
                    <a:lstStyle/>
                    <a:p>
                      <a:endParaRPr lang="tr-TR" dirty="0"/>
                    </a:p>
                  </a:txBody>
                  <a:tcPr/>
                </a:tc>
                <a:tc>
                  <a:txBody>
                    <a:bodyPr/>
                    <a:lstStyle/>
                    <a:p>
                      <a:endParaRPr lang="tr-TR" dirty="0"/>
                    </a:p>
                  </a:txBody>
                  <a:tcPr>
                    <a:solidFill>
                      <a:schemeClr val="tx1"/>
                    </a:solidFill>
                  </a:tcPr>
                </a:tc>
                <a:tc>
                  <a:txBody>
                    <a:bodyPr/>
                    <a:lstStyle/>
                    <a:p>
                      <a:endParaRPr lang="tr-TR" dirty="0"/>
                    </a:p>
                  </a:txBody>
                  <a:tcPr>
                    <a:solidFill>
                      <a:schemeClr val="tx1"/>
                    </a:solidFill>
                  </a:tcPr>
                </a:tc>
                <a:tc>
                  <a:txBody>
                    <a:bodyPr/>
                    <a:lstStyle/>
                    <a:p>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0004"/>
                  </a:ext>
                </a:extLst>
              </a:tr>
              <a:tr h="370840">
                <a:tc>
                  <a:txBody>
                    <a:bodyPr/>
                    <a:lstStyle/>
                    <a:p>
                      <a:endParaRPr lang="tr-TR" sz="1200" dirty="0"/>
                    </a:p>
                  </a:txBody>
                  <a:tcPr/>
                </a:tc>
                <a:tc>
                  <a:txBody>
                    <a:bodyPr/>
                    <a:lstStyle/>
                    <a:p>
                      <a:r>
                        <a:rPr lang="tr-TR" dirty="0" smtClean="0"/>
                        <a:t>5.</a:t>
                      </a:r>
                      <a:endParaRPr lang="tr-TR" dirty="0"/>
                    </a:p>
                  </a:txBody>
                  <a:tcPr/>
                </a:tc>
                <a:tc>
                  <a:txBody>
                    <a:bodyPr/>
                    <a:lstStyle/>
                    <a:p>
                      <a:endParaRPr lang="tr-TR" dirty="0"/>
                    </a:p>
                  </a:txBody>
                  <a:tcPr/>
                </a:tc>
                <a:tc>
                  <a:txBody>
                    <a:bodyPr/>
                    <a:lstStyle/>
                    <a:p>
                      <a:endParaRPr lang="tr-TR" dirty="0"/>
                    </a:p>
                  </a:txBody>
                  <a:tcPr>
                    <a:solidFill>
                      <a:schemeClr val="tx1"/>
                    </a:solidFill>
                  </a:tcPr>
                </a:tc>
                <a:tc>
                  <a:txBody>
                    <a:bodyPr/>
                    <a:lstStyle/>
                    <a:p>
                      <a:endParaRPr lang="tr-TR" dirty="0"/>
                    </a:p>
                  </a:txBody>
                  <a:tcPr>
                    <a:solidFill>
                      <a:schemeClr val="tx1"/>
                    </a:solidFill>
                  </a:tcPr>
                </a:tc>
                <a:tc>
                  <a:txBody>
                    <a:bodyPr/>
                    <a:lstStyle/>
                    <a:p>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0005"/>
                  </a:ext>
                </a:extLst>
              </a:tr>
              <a:tr h="370840">
                <a:tc>
                  <a:txBody>
                    <a:bodyPr/>
                    <a:lstStyle/>
                    <a:p>
                      <a:r>
                        <a:rPr lang="tr-TR" sz="1200" dirty="0" smtClean="0"/>
                        <a:t>UYGULAMA</a:t>
                      </a:r>
                      <a:endParaRPr lang="tr-TR" sz="1200" dirty="0"/>
                    </a:p>
                  </a:txBody>
                  <a:tcPr/>
                </a:tc>
                <a:tc>
                  <a:txBody>
                    <a:bodyPr/>
                    <a:lstStyle/>
                    <a:p>
                      <a:r>
                        <a:rPr lang="tr-TR" dirty="0" smtClean="0"/>
                        <a:t>6.</a:t>
                      </a:r>
                      <a:endParaRPr lang="tr-TR" dirty="0"/>
                    </a:p>
                  </a:txBody>
                  <a:tcPr/>
                </a:tc>
                <a:tc>
                  <a:txBody>
                    <a:bodyPr/>
                    <a:lstStyle/>
                    <a:p>
                      <a:endParaRPr lang="tr-TR" dirty="0"/>
                    </a:p>
                  </a:txBody>
                  <a:tcPr/>
                </a:tc>
                <a:tc>
                  <a:txBody>
                    <a:bodyPr/>
                    <a:lstStyle/>
                    <a:p>
                      <a:endParaRPr lang="tr-TR" dirty="0"/>
                    </a:p>
                  </a:txBody>
                  <a:tcPr>
                    <a:solidFill>
                      <a:schemeClr val="tx1"/>
                    </a:solidFill>
                  </a:tcPr>
                </a:tc>
                <a:tc>
                  <a:txBody>
                    <a:bodyPr/>
                    <a:lstStyle/>
                    <a:p>
                      <a:endParaRPr lang="tr-TR" dirty="0"/>
                    </a:p>
                  </a:txBody>
                  <a:tcPr>
                    <a:solidFill>
                      <a:schemeClr val="tx1"/>
                    </a:solidFill>
                  </a:tcPr>
                </a:tc>
                <a:tc>
                  <a:txBody>
                    <a:bodyPr/>
                    <a:lstStyle/>
                    <a:p>
                      <a:endParaRPr lang="tr-TR" dirty="0"/>
                    </a:p>
                  </a:txBody>
                  <a:tcPr>
                    <a:solidFill>
                      <a:schemeClr val="tx1"/>
                    </a:solidFill>
                  </a:tcPr>
                </a:tc>
                <a:tc>
                  <a:txBody>
                    <a:bodyPr/>
                    <a:lstStyle/>
                    <a:p>
                      <a:endParaRPr lang="tr-TR" dirty="0"/>
                    </a:p>
                  </a:txBody>
                  <a:tcPr>
                    <a:solidFill>
                      <a:schemeClr val="tx1"/>
                    </a:solidFill>
                  </a:tcPr>
                </a:tc>
                <a:tc>
                  <a:txBody>
                    <a:bodyPr/>
                    <a:lstStyle/>
                    <a:p>
                      <a:endParaRPr lang="tr-TR" dirty="0"/>
                    </a:p>
                  </a:txBody>
                  <a:tcPr>
                    <a:solidFill>
                      <a:schemeClr val="tx1"/>
                    </a:solidFill>
                  </a:tcPr>
                </a:tc>
                <a:extLst>
                  <a:ext uri="{0D108BD9-81ED-4DB2-BD59-A6C34878D82A}">
                    <a16:rowId xmlns:a16="http://schemas.microsoft.com/office/drawing/2014/main" val="10006"/>
                  </a:ext>
                </a:extLst>
              </a:tr>
              <a:tr h="370840">
                <a:tc>
                  <a:txBody>
                    <a:bodyPr/>
                    <a:lstStyle/>
                    <a:p>
                      <a:endParaRPr lang="tr-TR" sz="1200" dirty="0"/>
                    </a:p>
                  </a:txBody>
                  <a:tcPr/>
                </a:tc>
                <a:tc>
                  <a:txBody>
                    <a:bodyPr/>
                    <a:lstStyle/>
                    <a:p>
                      <a:r>
                        <a:rPr lang="tr-TR" dirty="0" smtClean="0"/>
                        <a:t>7.</a:t>
                      </a:r>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solidFill>
                      <a:schemeClr val="tx1"/>
                    </a:solidFill>
                  </a:tcPr>
                </a:tc>
                <a:tc>
                  <a:txBody>
                    <a:bodyPr/>
                    <a:lstStyle/>
                    <a:p>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0007"/>
                  </a:ext>
                </a:extLst>
              </a:tr>
              <a:tr h="370840">
                <a:tc>
                  <a:txBody>
                    <a:bodyPr/>
                    <a:lstStyle/>
                    <a:p>
                      <a:endParaRPr lang="tr-TR" sz="1200" dirty="0"/>
                    </a:p>
                  </a:txBody>
                  <a:tcPr/>
                </a:tc>
                <a:tc>
                  <a:txBody>
                    <a:bodyPr/>
                    <a:lstStyle/>
                    <a:p>
                      <a:r>
                        <a:rPr lang="tr-TR" dirty="0" smtClean="0"/>
                        <a:t>8.</a:t>
                      </a:r>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solidFill>
                      <a:schemeClr val="tx1"/>
                    </a:solidFill>
                  </a:tcPr>
                </a:tc>
                <a:tc>
                  <a:txBody>
                    <a:bodyPr/>
                    <a:lstStyle/>
                    <a:p>
                      <a:endParaRPr lang="tr-TR" dirty="0"/>
                    </a:p>
                  </a:txBody>
                  <a:tcPr>
                    <a:solidFill>
                      <a:schemeClr val="tx1"/>
                    </a:solidFill>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0008"/>
                  </a:ext>
                </a:extLst>
              </a:tr>
              <a:tr h="370840">
                <a:tc>
                  <a:txBody>
                    <a:bodyPr/>
                    <a:lstStyle/>
                    <a:p>
                      <a:endParaRPr lang="tr-TR" sz="1200" dirty="0"/>
                    </a:p>
                  </a:txBody>
                  <a:tcPr/>
                </a:tc>
                <a:tc>
                  <a:txBody>
                    <a:bodyPr/>
                    <a:lstStyle/>
                    <a:p>
                      <a:r>
                        <a:rPr lang="tr-TR" dirty="0" smtClean="0"/>
                        <a:t>9.</a:t>
                      </a:r>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solidFill>
                      <a:schemeClr val="tx1"/>
                    </a:solidFill>
                  </a:tcPr>
                </a:tc>
                <a:tc>
                  <a:txBody>
                    <a:bodyPr/>
                    <a:lstStyle/>
                    <a:p>
                      <a:endParaRPr lang="tr-TR" dirty="0"/>
                    </a:p>
                  </a:txBody>
                  <a:tcPr>
                    <a:solidFill>
                      <a:schemeClr val="tx1"/>
                    </a:solidFill>
                  </a:tcPr>
                </a:tc>
                <a:tc>
                  <a:txBody>
                    <a:bodyPr/>
                    <a:lstStyle/>
                    <a:p>
                      <a:endParaRPr lang="tr-TR" dirty="0"/>
                    </a:p>
                  </a:txBody>
                  <a:tcPr/>
                </a:tc>
                <a:extLst>
                  <a:ext uri="{0D108BD9-81ED-4DB2-BD59-A6C34878D82A}">
                    <a16:rowId xmlns:a16="http://schemas.microsoft.com/office/drawing/2014/main" val="10009"/>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dirty="0" smtClean="0"/>
                        <a:t>SUNUM</a:t>
                      </a:r>
                      <a:endParaRPr lang="tr-TR" sz="1200" dirty="0"/>
                    </a:p>
                  </a:txBody>
                  <a:tcPr/>
                </a:tc>
                <a:tc>
                  <a:txBody>
                    <a:bodyPr/>
                    <a:lstStyle/>
                    <a:p>
                      <a:r>
                        <a:rPr lang="tr-TR" dirty="0" smtClean="0"/>
                        <a:t>10.</a:t>
                      </a:r>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solidFill>
                      <a:schemeClr val="tx1"/>
                    </a:solidFill>
                  </a:tcPr>
                </a:tc>
                <a:tc>
                  <a:txBody>
                    <a:bodyPr/>
                    <a:lstStyle/>
                    <a:p>
                      <a:endParaRPr lang="tr-TR" dirty="0"/>
                    </a:p>
                  </a:txBody>
                  <a:tcPr>
                    <a:solidFill>
                      <a:schemeClr val="tx1"/>
                    </a:solidFill>
                  </a:tcPr>
                </a:tc>
                <a:extLst>
                  <a:ext uri="{0D108BD9-81ED-4DB2-BD59-A6C34878D82A}">
                    <a16:rowId xmlns:a16="http://schemas.microsoft.com/office/drawing/2014/main" val="10010"/>
                  </a:ext>
                </a:extLst>
              </a:tr>
              <a:tr h="370840">
                <a:tc>
                  <a:txBody>
                    <a:bodyPr/>
                    <a:lstStyle/>
                    <a:p>
                      <a:r>
                        <a:rPr lang="tr-TR" sz="1200" dirty="0" smtClean="0"/>
                        <a:t>DEĞERLENDİRME</a:t>
                      </a:r>
                      <a:endParaRPr lang="tr-TR" sz="1200" dirty="0"/>
                    </a:p>
                  </a:txBody>
                  <a:tcPr/>
                </a:tc>
                <a:tc>
                  <a:txBody>
                    <a:bodyPr/>
                    <a:lstStyle/>
                    <a:p>
                      <a:r>
                        <a:rPr lang="tr-TR" dirty="0" smtClean="0"/>
                        <a:t>11.</a:t>
                      </a:r>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solidFill>
                      <a:schemeClr val="tx1"/>
                    </a:solidFill>
                  </a:tcPr>
                </a:tc>
                <a:extLst>
                  <a:ext uri="{0D108BD9-81ED-4DB2-BD59-A6C34878D82A}">
                    <a16:rowId xmlns:a16="http://schemas.microsoft.com/office/drawing/2014/main" val="10011"/>
                  </a:ext>
                </a:extLst>
              </a:tr>
            </a:tbl>
          </a:graphicData>
        </a:graphic>
      </p:graphicFrame>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1762" name="Group 146"/>
          <p:cNvGraphicFramePr>
            <a:graphicFrameLocks noGrp="1"/>
          </p:cNvGraphicFramePr>
          <p:nvPr/>
        </p:nvGraphicFramePr>
        <p:xfrm>
          <a:off x="642938" y="1428750"/>
          <a:ext cx="7643812" cy="4626293"/>
        </p:xfrm>
        <a:graphic>
          <a:graphicData uri="http://schemas.openxmlformats.org/drawingml/2006/table">
            <a:tbl>
              <a:tblPr/>
              <a:tblGrid>
                <a:gridCol w="822325">
                  <a:extLst>
                    <a:ext uri="{9D8B030D-6E8A-4147-A177-3AD203B41FA5}">
                      <a16:colId xmlns:a16="http://schemas.microsoft.com/office/drawing/2014/main" val="20000"/>
                    </a:ext>
                  </a:extLst>
                </a:gridCol>
                <a:gridCol w="1725612">
                  <a:extLst>
                    <a:ext uri="{9D8B030D-6E8A-4147-A177-3AD203B41FA5}">
                      <a16:colId xmlns:a16="http://schemas.microsoft.com/office/drawing/2014/main" val="20001"/>
                    </a:ext>
                  </a:extLst>
                </a:gridCol>
                <a:gridCol w="1698625">
                  <a:extLst>
                    <a:ext uri="{9D8B030D-6E8A-4147-A177-3AD203B41FA5}">
                      <a16:colId xmlns:a16="http://schemas.microsoft.com/office/drawing/2014/main" val="20002"/>
                    </a:ext>
                  </a:extLst>
                </a:gridCol>
                <a:gridCol w="1698625">
                  <a:extLst>
                    <a:ext uri="{9D8B030D-6E8A-4147-A177-3AD203B41FA5}">
                      <a16:colId xmlns:a16="http://schemas.microsoft.com/office/drawing/2014/main" val="20003"/>
                    </a:ext>
                  </a:extLst>
                </a:gridCol>
                <a:gridCol w="1698625">
                  <a:extLst>
                    <a:ext uri="{9D8B030D-6E8A-4147-A177-3AD203B41FA5}">
                      <a16:colId xmlns:a16="http://schemas.microsoft.com/office/drawing/2014/main" val="20004"/>
                    </a:ext>
                  </a:extLst>
                </a:gridCol>
              </a:tblGrid>
              <a:tr h="7858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700" b="1" i="0" u="none" strike="noStrike" cap="none" normalizeH="0" baseline="0" smtClean="0">
                          <a:ln>
                            <a:noFill/>
                          </a:ln>
                          <a:solidFill>
                            <a:srgbClr val="FF0000"/>
                          </a:solidFill>
                          <a:effectLst/>
                          <a:latin typeface="Times New Roman" pitchFamily="18" charset="0"/>
                          <a:cs typeface="Times New Roman" pitchFamily="18" charset="0"/>
                        </a:rPr>
                        <a:t>No</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tr-TR" sz="1700" b="1" i="0" u="none" strike="noStrike" cap="none" normalizeH="0" baseline="0" smtClean="0">
                        <a:ln>
                          <a:noFill/>
                        </a:ln>
                        <a:solidFill>
                          <a:srgbClr val="FF0000"/>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700" b="1" i="0" u="none" strike="noStrike" cap="none" normalizeH="0" baseline="0" smtClean="0">
                          <a:ln>
                            <a:noFill/>
                          </a:ln>
                          <a:solidFill>
                            <a:srgbClr val="FF0000"/>
                          </a:solidFill>
                          <a:effectLst/>
                          <a:latin typeface="Times New Roman" pitchFamily="18" charset="0"/>
                          <a:cs typeface="Times New Roman" pitchFamily="18" charset="0"/>
                        </a:rPr>
                        <a:t>Faaliyet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700" b="1" i="0" u="none" strike="noStrike" cap="none" normalizeH="0" baseline="0" smtClean="0">
                          <a:ln>
                            <a:noFill/>
                          </a:ln>
                          <a:solidFill>
                            <a:srgbClr val="FF0000"/>
                          </a:solidFill>
                          <a:effectLst/>
                          <a:latin typeface="Times New Roman" pitchFamily="18" charset="0"/>
                          <a:cs typeface="Times New Roman" pitchFamily="18" charset="0"/>
                        </a:rPr>
                        <a:t>Sorumlu Öğrenciler</a:t>
                      </a:r>
                      <a:endParaRPr kumimoji="0" lang="tr-TR" sz="3600" b="1" i="0" u="none" strike="noStrike" cap="none" normalizeH="0" baseline="0" smtClean="0">
                        <a:ln>
                          <a:noFill/>
                        </a:ln>
                        <a:solidFill>
                          <a:srgbClr val="FF000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700" b="1" i="0" u="none" strike="noStrike" cap="none" normalizeH="0" baseline="0" smtClean="0">
                          <a:ln>
                            <a:noFill/>
                          </a:ln>
                          <a:solidFill>
                            <a:srgbClr val="FF0000"/>
                          </a:solidFill>
                          <a:effectLst/>
                          <a:latin typeface="Times New Roman" pitchFamily="18" charset="0"/>
                          <a:cs typeface="Times New Roman" pitchFamily="18" charset="0"/>
                        </a:rPr>
                        <a:t>Tamamlanacağı Tarih</a:t>
                      </a:r>
                      <a:endParaRPr kumimoji="0" lang="tr-TR" sz="3600" b="1" i="0" u="none" strike="noStrike" cap="none" normalizeH="0" baseline="0" smtClean="0">
                        <a:ln>
                          <a:noFill/>
                        </a:ln>
                        <a:solidFill>
                          <a:srgbClr val="FF000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700" b="1" i="0" u="none" strike="noStrike" cap="none" normalizeH="0" baseline="0" smtClean="0">
                          <a:ln>
                            <a:noFill/>
                          </a:ln>
                          <a:solidFill>
                            <a:srgbClr val="FF0000"/>
                          </a:solidFill>
                          <a:effectLst/>
                          <a:latin typeface="Times New Roman" pitchFamily="18" charset="0"/>
                          <a:cs typeface="Times New Roman" pitchFamily="18" charset="0"/>
                        </a:rPr>
                        <a:t>Bitirildiği Tarih</a:t>
                      </a:r>
                      <a:endParaRPr kumimoji="0" lang="tr-TR" sz="3600" b="1" i="0" u="none" strike="noStrike" cap="none" normalizeH="0" baseline="0" smtClean="0">
                        <a:ln>
                          <a:noFill/>
                        </a:ln>
                        <a:solidFill>
                          <a:srgbClr val="FF000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603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700" b="1" i="0" u="none" strike="noStrike" cap="none" normalizeH="0" baseline="0" smtClean="0">
                          <a:ln>
                            <a:noFill/>
                          </a:ln>
                          <a:solidFill>
                            <a:schemeClr val="tx1"/>
                          </a:solidFill>
                          <a:effectLst/>
                          <a:latin typeface="Times New Roman" pitchFamily="18" charset="0"/>
                          <a:cs typeface="Times New Roman" pitchFamily="18" charset="0"/>
                        </a:rPr>
                        <a:t>1</a:t>
                      </a: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03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700" b="1" i="0" u="none" strike="noStrike" cap="none" normalizeH="0" baseline="0" smtClean="0">
                          <a:ln>
                            <a:noFill/>
                          </a:ln>
                          <a:solidFill>
                            <a:schemeClr val="tx1"/>
                          </a:solidFill>
                          <a:effectLst/>
                          <a:latin typeface="Times New Roman" pitchFamily="18" charset="0"/>
                          <a:cs typeface="Times New Roman" pitchFamily="18" charset="0"/>
                        </a:rPr>
                        <a:t>2</a:t>
                      </a: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03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7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603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7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603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700" b="1" i="0" u="none" strike="noStrike" cap="none" normalizeH="0" baseline="0" smtClean="0">
                          <a:ln>
                            <a:noFill/>
                          </a:ln>
                          <a:solidFill>
                            <a:schemeClr val="tx1"/>
                          </a:solidFill>
                          <a:effectLst/>
                          <a:latin typeface="Times New Roman" pitchFamily="18" charset="0"/>
                          <a:cs typeface="Times New Roman" pitchFamily="18" charset="0"/>
                        </a:rPr>
                        <a:t>5</a:t>
                      </a: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700" b="1" i="0" u="none" strike="noStrike" cap="none" normalizeH="0" baseline="0" smtClean="0">
                          <a:ln>
                            <a:noFill/>
                          </a:ln>
                          <a:solidFill>
                            <a:schemeClr val="tx1"/>
                          </a:solidFill>
                          <a:effectLst/>
                          <a:latin typeface="Times New Roman" pitchFamily="18" charset="0"/>
                          <a:cs typeface="Times New Roman" pitchFamily="18" charset="0"/>
                        </a:rPr>
                        <a:t>6</a:t>
                      </a: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600" b="1"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5892" name="Rectangle 139"/>
          <p:cNvSpPr>
            <a:spLocks noChangeArrowheads="1"/>
          </p:cNvSpPr>
          <p:nvPr/>
        </p:nvSpPr>
        <p:spPr bwMode="auto">
          <a:xfrm>
            <a:off x="-1381125" y="5380038"/>
            <a:ext cx="9144000" cy="0"/>
          </a:xfrm>
          <a:prstGeom prst="rect">
            <a:avLst/>
          </a:prstGeom>
          <a:noFill/>
          <a:ln w="9525">
            <a:noFill/>
            <a:miter lim="800000"/>
            <a:headEnd/>
            <a:tailEnd/>
          </a:ln>
        </p:spPr>
        <p:txBody>
          <a:bodyPr wrap="none" anchor="ctr">
            <a:spAutoFit/>
          </a:bodyPr>
          <a:lstStyle/>
          <a:p>
            <a:pPr eaLnBrk="0" hangingPunct="0"/>
            <a:endParaRPr lang="tr-TR">
              <a:latin typeface="Constantia" pitchFamily="18" charset="0"/>
            </a:endParaRPr>
          </a:p>
        </p:txBody>
      </p:sp>
      <p:sp>
        <p:nvSpPr>
          <p:cNvPr id="5" name="4 Metin kutusu"/>
          <p:cNvSpPr txBox="1"/>
          <p:nvPr/>
        </p:nvSpPr>
        <p:spPr>
          <a:xfrm>
            <a:off x="1071563" y="642938"/>
            <a:ext cx="6643687" cy="815975"/>
          </a:xfrm>
          <a:prstGeom prst="rect">
            <a:avLst/>
          </a:prstGeom>
          <a:noFill/>
        </p:spPr>
        <p:txBody>
          <a:bodyPr>
            <a:spAutoFit/>
          </a:bodyPr>
          <a:lstStyle/>
          <a:p>
            <a:pPr fontAlgn="auto">
              <a:spcBef>
                <a:spcPts val="0"/>
              </a:spcBef>
              <a:spcAft>
                <a:spcPts val="0"/>
              </a:spcAft>
              <a:defRPr/>
            </a:pPr>
            <a:r>
              <a:rPr lang="tr-TR" sz="2900" b="1" dirty="0">
                <a:solidFill>
                  <a:schemeClr val="accent1">
                    <a:tint val="88000"/>
                    <a:satMod val="150000"/>
                  </a:schemeClr>
                </a:solidFill>
                <a:effectLst>
                  <a:outerShdw blurRad="38100" dist="38100" dir="2700000" algn="tl">
                    <a:srgbClr val="C0C0C0"/>
                  </a:outerShdw>
                </a:effectLst>
                <a:latin typeface="+mj-lt"/>
                <a:ea typeface="+mj-ea"/>
                <a:cs typeface="+mj-cs"/>
              </a:rPr>
              <a:t>PROJE GÖREV DAĞILIM ÇİZELGESİ</a:t>
            </a:r>
            <a:endParaRPr lang="en-US" sz="2900" b="1" dirty="0">
              <a:solidFill>
                <a:schemeClr val="accent1">
                  <a:tint val="88000"/>
                  <a:satMod val="150000"/>
                </a:schemeClr>
              </a:solidFill>
              <a:effectLst>
                <a:outerShdw blurRad="38100" dist="38100" dir="2700000" algn="tl">
                  <a:srgbClr val="C0C0C0"/>
                </a:outerShdw>
              </a:effectLst>
              <a:latin typeface="+mj-lt"/>
              <a:ea typeface="+mj-ea"/>
              <a:cs typeface="+mj-cs"/>
            </a:endParaRPr>
          </a:p>
          <a:p>
            <a:pPr fontAlgn="auto">
              <a:spcBef>
                <a:spcPts val="0"/>
              </a:spcBef>
              <a:spcAft>
                <a:spcPts val="0"/>
              </a:spcAft>
              <a:defRPr/>
            </a:pPr>
            <a:endParaRPr lang="tr-TR" dirty="0">
              <a:latin typeface="+mn-lt"/>
            </a:endParaRP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11762"/>
                                        </p:tgtEl>
                                        <p:attrNameLst>
                                          <p:attrName>style.visibility</p:attrName>
                                        </p:attrNameLst>
                                      </p:cBhvr>
                                      <p:to>
                                        <p:strVal val="visible"/>
                                      </p:to>
                                    </p:set>
                                    <p:anim calcmode="lin" valueType="num">
                                      <p:cBhvr additive="base">
                                        <p:cTn id="7" dur="500" fill="hold"/>
                                        <p:tgtEl>
                                          <p:spTgt spid="111762"/>
                                        </p:tgtEl>
                                        <p:attrNameLst>
                                          <p:attrName>ppt_x</p:attrName>
                                        </p:attrNameLst>
                                      </p:cBhvr>
                                      <p:tavLst>
                                        <p:tav tm="0">
                                          <p:val>
                                            <p:strVal val="1+#ppt_w/2"/>
                                          </p:val>
                                        </p:tav>
                                        <p:tav tm="100000">
                                          <p:val>
                                            <p:strVal val="#ppt_x"/>
                                          </p:val>
                                        </p:tav>
                                      </p:tavLst>
                                    </p:anim>
                                    <p:anim calcmode="lin" valueType="num">
                                      <p:cBhvr additive="base">
                                        <p:cTn id="8" dur="500" fill="hold"/>
                                        <p:tgtEl>
                                          <p:spTgt spid="1117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714375" y="928688"/>
            <a:ext cx="8229600" cy="1143000"/>
          </a:xfrm>
        </p:spPr>
        <p:txBody>
          <a:bodyPr>
            <a:noAutofit/>
          </a:bodyPr>
          <a:lstStyle/>
          <a:p>
            <a:pPr eaLnBrk="1" fontAlgn="auto" hangingPunct="1">
              <a:spcAft>
                <a:spcPts val="0"/>
              </a:spcAft>
              <a:defRPr/>
            </a:pPr>
            <a:r>
              <a:rPr lang="tr-TR" sz="4100" b="1" dirty="0" smtClean="0">
                <a:solidFill>
                  <a:schemeClr val="accent1">
                    <a:tint val="88000"/>
                    <a:satMod val="150000"/>
                  </a:schemeClr>
                </a:solidFill>
                <a:effectLst>
                  <a:outerShdw blurRad="53975" dist="22860" dir="5400000" algn="tl" rotWithShape="0">
                    <a:srgbClr val="000000">
                      <a:alpha val="55000"/>
                    </a:srgbClr>
                  </a:outerShdw>
                </a:effectLst>
              </a:rPr>
              <a:t>5. ADIM: PROJE PLANININ UYGULANMASI</a:t>
            </a:r>
            <a:endParaRPr lang="en-US" sz="4100" b="1" dirty="0" smtClean="0">
              <a:solidFill>
                <a:schemeClr val="accent1">
                  <a:tint val="88000"/>
                  <a:satMod val="150000"/>
                </a:schemeClr>
              </a:solidFill>
              <a:effectLst>
                <a:outerShdw blurRad="53975" dist="22860" dir="5400000" algn="tl" rotWithShape="0">
                  <a:srgbClr val="000000">
                    <a:alpha val="55000"/>
                  </a:srgbClr>
                </a:outerShdw>
              </a:effectLst>
            </a:endParaRPr>
          </a:p>
        </p:txBody>
      </p:sp>
      <p:sp>
        <p:nvSpPr>
          <p:cNvPr id="20483" name="Rectangle 3"/>
          <p:cNvSpPr>
            <a:spLocks noGrp="1" noChangeArrowheads="1"/>
          </p:cNvSpPr>
          <p:nvPr>
            <p:ph type="body" idx="4294967295"/>
          </p:nvPr>
        </p:nvSpPr>
        <p:spPr>
          <a:xfrm>
            <a:off x="357188" y="2214563"/>
            <a:ext cx="8229600" cy="3214687"/>
          </a:xfrm>
        </p:spPr>
        <p:txBody>
          <a:bodyPr>
            <a:normAutofit lnSpcReduction="10000"/>
          </a:bodyPr>
          <a:lstStyle/>
          <a:p>
            <a:pPr marL="274320" indent="-274320" eaLnBrk="1" fontAlgn="auto" hangingPunct="1">
              <a:spcAft>
                <a:spcPts val="0"/>
              </a:spcAft>
              <a:buClr>
                <a:schemeClr val="accent3"/>
              </a:buClr>
              <a:buFont typeface="Wingdings 2"/>
              <a:buNone/>
              <a:defRPr/>
            </a:pPr>
            <a:r>
              <a:rPr lang="tr-TR" dirty="0" smtClean="0">
                <a:latin typeface="Times New Roman" pitchFamily="18" charset="0"/>
              </a:rPr>
              <a:t>	Projeyi, proje iş adımları zaman yönetimi (</a:t>
            </a:r>
            <a:r>
              <a:rPr lang="tr-TR" dirty="0" err="1" smtClean="0">
                <a:latin typeface="Times New Roman" pitchFamily="18" charset="0"/>
              </a:rPr>
              <a:t>Ghant</a:t>
            </a:r>
            <a:r>
              <a:rPr lang="tr-TR" dirty="0" smtClean="0">
                <a:latin typeface="Times New Roman" pitchFamily="18" charset="0"/>
              </a:rPr>
              <a:t> </a:t>
            </a:r>
            <a:r>
              <a:rPr lang="tr-TR" dirty="0" err="1" smtClean="0">
                <a:latin typeface="Times New Roman" pitchFamily="18" charset="0"/>
              </a:rPr>
              <a:t>Chart</a:t>
            </a:r>
            <a:r>
              <a:rPr lang="tr-TR" dirty="0" smtClean="0">
                <a:latin typeface="Times New Roman" pitchFamily="18" charset="0"/>
              </a:rPr>
              <a:t>), görev dağılımı  belirlenen  adımlara ve zamanlamaya göre proje ekibi tarafından gerçekleştirilmesi sürecinde koordinasyon yapınız, gerektiği yerlerde öğrencilere yardımcı ve yol gösterici olunuz. </a:t>
            </a:r>
          </a:p>
          <a:p>
            <a:pPr marL="274320" indent="-274320" eaLnBrk="1" fontAlgn="auto" hangingPunct="1">
              <a:spcAft>
                <a:spcPts val="0"/>
              </a:spcAft>
              <a:buClr>
                <a:schemeClr val="accent3"/>
              </a:buClr>
              <a:buFontTx/>
              <a:buNone/>
              <a:defRPr/>
            </a:pPr>
            <a:r>
              <a:rPr lang="tr-TR" dirty="0" smtClean="0">
                <a:latin typeface="Times New Roman" pitchFamily="18" charset="0"/>
              </a:rPr>
              <a:t>	</a:t>
            </a:r>
          </a:p>
          <a:p>
            <a:pPr marL="274320" indent="-274320" eaLnBrk="1" fontAlgn="auto" hangingPunct="1">
              <a:spcAft>
                <a:spcPts val="0"/>
              </a:spcAft>
              <a:buClr>
                <a:schemeClr val="accent3"/>
              </a:buClr>
              <a:buFont typeface="Wingdings 2"/>
              <a:buNone/>
              <a:defRPr/>
            </a:pPr>
            <a:r>
              <a:rPr lang="tr-TR" dirty="0" smtClean="0">
                <a:latin typeface="Times New Roman" pitchFamily="18" charset="0"/>
              </a:rPr>
              <a:t>	Uygulamada karşılaştığınız sorunları, değişiklikleri, vb. not ediniz.</a:t>
            </a:r>
            <a:endParaRPr lang="en-US" dirty="0" smtClean="0">
              <a:latin typeface="Times New Roman" pitchFamily="18" charset="0"/>
            </a:endParaRP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0483">
                                            <p:txEl>
                                              <p:pRg st="2" end="2"/>
                                            </p:txEl>
                                          </p:spTgt>
                                        </p:tgtEl>
                                        <p:attrNameLst>
                                          <p:attrName>style.visibility</p:attrName>
                                        </p:attrNameLst>
                                      </p:cBhvr>
                                      <p:to>
                                        <p:strVal val="visible"/>
                                      </p:to>
                                    </p:set>
                                    <p:anim calcmode="lin" valueType="num">
                                      <p:cBhvr additive="base">
                                        <p:cTn id="13" dur="500" fill="hold"/>
                                        <p:tgtEl>
                                          <p:spTgt spid="2048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48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ctrTitle" idx="4294967295"/>
          </p:nvPr>
        </p:nvSpPr>
        <p:spPr>
          <a:xfrm>
            <a:off x="714375" y="928688"/>
            <a:ext cx="7772400" cy="1828800"/>
          </a:xfrm>
        </p:spPr>
        <p:txBody>
          <a:bodyPr/>
          <a:lstStyle/>
          <a:p>
            <a:pPr eaLnBrk="1" hangingPunct="1"/>
            <a:r>
              <a:rPr lang="tr-TR" sz="4800" b="1" smtClean="0">
                <a:latin typeface="Times New Roman" pitchFamily="18" charset="0"/>
              </a:rPr>
              <a:t>Proje Çalışmasını Öğrencilere yaptırınız</a:t>
            </a:r>
            <a:endParaRPr lang="en-US" sz="4800" b="1" smtClean="0">
              <a:latin typeface="Times New Roman" pitchFamily="18" charset="0"/>
            </a:endParaRPr>
          </a:p>
        </p:txBody>
      </p:sp>
      <p:sp>
        <p:nvSpPr>
          <p:cNvPr id="95237" name="Rectangle 5"/>
          <p:cNvSpPr>
            <a:spLocks noGrp="1" noChangeArrowheads="1"/>
          </p:cNvSpPr>
          <p:nvPr>
            <p:ph type="subTitle" idx="4294967295"/>
          </p:nvPr>
        </p:nvSpPr>
        <p:spPr>
          <a:xfrm>
            <a:off x="1571625" y="2857500"/>
            <a:ext cx="6045200" cy="3513138"/>
          </a:xfrm>
        </p:spPr>
        <p:txBody>
          <a:bodyPr>
            <a:normAutofit fontScale="47500" lnSpcReduction="20000"/>
          </a:bodyPr>
          <a:lstStyle/>
          <a:p>
            <a:pPr marL="0" indent="0" algn="ctr" eaLnBrk="1" fontAlgn="auto" hangingPunct="1">
              <a:lnSpc>
                <a:spcPct val="80000"/>
              </a:lnSpc>
              <a:spcAft>
                <a:spcPts val="0"/>
              </a:spcAft>
              <a:buClr>
                <a:schemeClr val="accent3"/>
              </a:buClr>
              <a:buFontTx/>
              <a:buNone/>
              <a:defRPr/>
            </a:pPr>
            <a:endParaRPr lang="tr-TR" sz="4800" b="1" dirty="0" smtClean="0">
              <a:effectLst>
                <a:outerShdw blurRad="38100" dist="38100" dir="2700000" algn="tl">
                  <a:srgbClr val="FFFFFF"/>
                </a:outerShdw>
              </a:effectLst>
            </a:endParaRPr>
          </a:p>
          <a:p>
            <a:pPr marL="0" indent="0" algn="ctr" eaLnBrk="1" fontAlgn="auto" hangingPunct="1">
              <a:lnSpc>
                <a:spcPct val="220000"/>
              </a:lnSpc>
              <a:spcAft>
                <a:spcPts val="0"/>
              </a:spcAft>
              <a:buClr>
                <a:schemeClr val="accent3"/>
              </a:buClr>
              <a:buFont typeface="Wingdings 2"/>
              <a:buNone/>
              <a:defRPr/>
            </a:pPr>
            <a:r>
              <a:rPr lang="tr-TR" sz="6100" b="1" dirty="0" smtClean="0">
                <a:latin typeface="Times New Roman" pitchFamily="18" charset="0"/>
                <a:ea typeface="+mj-ea"/>
                <a:cs typeface="+mj-cs"/>
              </a:rPr>
              <a:t>ÖĞRETMENLER ÖĞRENCİLERE DESTEK ve KOLAYLAŞTIRICI  OLMALIDIR.</a:t>
            </a:r>
            <a:endParaRPr lang="en-US" sz="6100" b="1" dirty="0" smtClean="0">
              <a:latin typeface="Times New Roman" pitchFamily="18" charset="0"/>
              <a:ea typeface="+mj-ea"/>
              <a:cs typeface="+mj-cs"/>
            </a:endParaRP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95237">
                                            <p:txEl>
                                              <p:pRg st="1" end="1"/>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071563" y="785813"/>
            <a:ext cx="4613275" cy="461962"/>
          </a:xfrm>
          <a:prstGeom prst="rect">
            <a:avLst/>
          </a:prstGeom>
          <a:noFill/>
        </p:spPr>
        <p:txBody>
          <a:bodyPr wrap="none">
            <a:spAutoFit/>
          </a:bodyPr>
          <a:lstStyle/>
          <a:p>
            <a:pPr fontAlgn="auto">
              <a:spcBef>
                <a:spcPts val="0"/>
              </a:spcBef>
              <a:spcAft>
                <a:spcPts val="0"/>
              </a:spcAft>
              <a:defRPr/>
            </a:pPr>
            <a:r>
              <a:rPr lang="tr-TR" sz="2400" b="1" dirty="0">
                <a:solidFill>
                  <a:schemeClr val="accent1">
                    <a:tint val="88000"/>
                    <a:satMod val="150000"/>
                  </a:schemeClr>
                </a:solidFill>
                <a:effectLst>
                  <a:outerShdw blurRad="38100" dist="38100" dir="2700000" algn="tl">
                    <a:srgbClr val="C0C0C0"/>
                  </a:outerShdw>
                </a:effectLst>
                <a:latin typeface="+mn-lt"/>
              </a:rPr>
              <a:t>HAFTALIK FAALİYET RAPORU</a:t>
            </a:r>
          </a:p>
        </p:txBody>
      </p:sp>
      <p:sp>
        <p:nvSpPr>
          <p:cNvPr id="38915" name="2 Metin kutusu"/>
          <p:cNvSpPr txBox="1">
            <a:spLocks noChangeArrowheads="1"/>
          </p:cNvSpPr>
          <p:nvPr/>
        </p:nvSpPr>
        <p:spPr bwMode="auto">
          <a:xfrm>
            <a:off x="785813" y="1357313"/>
            <a:ext cx="8001000" cy="3692525"/>
          </a:xfrm>
          <a:prstGeom prst="rect">
            <a:avLst/>
          </a:prstGeom>
          <a:noFill/>
          <a:ln w="9525">
            <a:noFill/>
            <a:miter lim="800000"/>
            <a:headEnd/>
            <a:tailEnd/>
          </a:ln>
        </p:spPr>
        <p:txBody>
          <a:bodyPr>
            <a:spAutoFit/>
          </a:bodyPr>
          <a:lstStyle/>
          <a:p>
            <a:r>
              <a:rPr lang="tr-TR">
                <a:latin typeface="Constantia" pitchFamily="18" charset="0"/>
              </a:rPr>
              <a:t>				</a:t>
            </a:r>
            <a:endParaRPr lang="tr-TR" b="1">
              <a:latin typeface="Constantia" pitchFamily="18" charset="0"/>
            </a:endParaRPr>
          </a:p>
          <a:p>
            <a:endParaRPr lang="tr-TR">
              <a:latin typeface="Constantia" pitchFamily="18" charset="0"/>
            </a:endParaRPr>
          </a:p>
          <a:p>
            <a:endParaRPr lang="tr-TR">
              <a:latin typeface="Constantia" pitchFamily="18" charset="0"/>
            </a:endParaRPr>
          </a:p>
          <a:p>
            <a:endParaRPr lang="tr-TR">
              <a:latin typeface="Constantia" pitchFamily="18" charset="0"/>
            </a:endParaRPr>
          </a:p>
          <a:p>
            <a:endParaRPr lang="tr-TR">
              <a:latin typeface="Constantia" pitchFamily="18" charset="0"/>
            </a:endParaRPr>
          </a:p>
          <a:p>
            <a:endParaRPr lang="tr-TR">
              <a:latin typeface="Constantia" pitchFamily="18" charset="0"/>
            </a:endParaRPr>
          </a:p>
          <a:p>
            <a:r>
              <a:rPr lang="tr-TR">
                <a:latin typeface="Constantia" pitchFamily="18" charset="0"/>
              </a:rPr>
              <a:t>	</a:t>
            </a:r>
          </a:p>
          <a:p>
            <a:endParaRPr lang="tr-TR">
              <a:latin typeface="Constantia" pitchFamily="18" charset="0"/>
            </a:endParaRPr>
          </a:p>
          <a:p>
            <a:endParaRPr lang="tr-TR">
              <a:latin typeface="Constantia" pitchFamily="18" charset="0"/>
            </a:endParaRPr>
          </a:p>
          <a:p>
            <a:endParaRPr lang="tr-TR">
              <a:latin typeface="Constantia" pitchFamily="18" charset="0"/>
            </a:endParaRPr>
          </a:p>
          <a:p>
            <a:endParaRPr lang="tr-TR">
              <a:latin typeface="Constantia" pitchFamily="18" charset="0"/>
            </a:endParaRPr>
          </a:p>
          <a:p>
            <a:endParaRPr lang="tr-TR">
              <a:latin typeface="Constantia" pitchFamily="18" charset="0"/>
            </a:endParaRPr>
          </a:p>
          <a:p>
            <a:endParaRPr lang="tr-TR">
              <a:latin typeface="Constantia" pitchFamily="18" charset="0"/>
            </a:endParaRPr>
          </a:p>
        </p:txBody>
      </p:sp>
      <p:graphicFrame>
        <p:nvGraphicFramePr>
          <p:cNvPr id="4" name="3 Tablo"/>
          <p:cNvGraphicFramePr>
            <a:graphicFrameLocks noGrp="1"/>
          </p:cNvGraphicFramePr>
          <p:nvPr/>
        </p:nvGraphicFramePr>
        <p:xfrm>
          <a:off x="785813" y="1643063"/>
          <a:ext cx="8072494" cy="4650099"/>
        </p:xfrm>
        <a:graphic>
          <a:graphicData uri="http://schemas.openxmlformats.org/drawingml/2006/table">
            <a:tbl>
              <a:tblPr firstRow="1" bandRow="1">
                <a:tableStyleId>{5940675A-B579-460E-94D1-54222C63F5DA}</a:tableStyleId>
              </a:tblPr>
              <a:tblGrid>
                <a:gridCol w="4036247">
                  <a:extLst>
                    <a:ext uri="{9D8B030D-6E8A-4147-A177-3AD203B41FA5}">
                      <a16:colId xmlns:a16="http://schemas.microsoft.com/office/drawing/2014/main" val="20000"/>
                    </a:ext>
                  </a:extLst>
                </a:gridCol>
                <a:gridCol w="4036247">
                  <a:extLst>
                    <a:ext uri="{9D8B030D-6E8A-4147-A177-3AD203B41FA5}">
                      <a16:colId xmlns:a16="http://schemas.microsoft.com/office/drawing/2014/main" val="20001"/>
                    </a:ext>
                  </a:extLst>
                </a:gridCol>
              </a:tblGrid>
              <a:tr h="326824">
                <a:tc>
                  <a:txBody>
                    <a:bodyPr/>
                    <a:lstStyle/>
                    <a:p>
                      <a:r>
                        <a:rPr lang="tr-TR" b="1" dirty="0" smtClean="0"/>
                        <a:t>ÖĞRENCİ ADI:</a:t>
                      </a:r>
                      <a:endParaRPr lang="tr-TR" dirty="0"/>
                    </a:p>
                  </a:txBody>
                  <a:tcPr/>
                </a:tc>
                <a:tc>
                  <a:txBody>
                    <a:bodyPr/>
                    <a:lstStyle/>
                    <a:p>
                      <a:r>
                        <a:rPr lang="tr-TR" b="1" dirty="0" smtClean="0"/>
                        <a:t>HAFTA:</a:t>
                      </a:r>
                      <a:endParaRPr lang="tr-TR" dirty="0"/>
                    </a:p>
                  </a:txBody>
                  <a:tcPr/>
                </a:tc>
                <a:extLst>
                  <a:ext uri="{0D108BD9-81ED-4DB2-BD59-A6C34878D82A}">
                    <a16:rowId xmlns:a16="http://schemas.microsoft.com/office/drawing/2014/main" val="10000"/>
                  </a:ext>
                </a:extLst>
              </a:tr>
              <a:tr h="5719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b="1" dirty="0" smtClean="0"/>
                        <a:t>PROJE ADI:</a:t>
                      </a:r>
                    </a:p>
                    <a:p>
                      <a:endParaRPr lang="tr-TR" dirty="0"/>
                    </a:p>
                  </a:txBody>
                  <a:tcPr/>
                </a:tc>
                <a:tc>
                  <a:txBody>
                    <a:bodyPr/>
                    <a:lstStyle/>
                    <a:p>
                      <a:endParaRPr lang="tr-TR"/>
                    </a:p>
                  </a:txBody>
                  <a:tcPr/>
                </a:tc>
                <a:extLst>
                  <a:ext uri="{0D108BD9-81ED-4DB2-BD59-A6C34878D82A}">
                    <a16:rowId xmlns:a16="http://schemas.microsoft.com/office/drawing/2014/main" val="10001"/>
                  </a:ext>
                </a:extLst>
              </a:tr>
              <a:tr h="5719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b="1" dirty="0" smtClean="0"/>
                        <a:t>YAPTIĞI ÇALIŞMA:</a:t>
                      </a:r>
                    </a:p>
                    <a:p>
                      <a:endParaRPr lang="tr-TR" dirty="0"/>
                    </a:p>
                  </a:txBody>
                  <a:tcPr/>
                </a:tc>
                <a:tc>
                  <a:txBody>
                    <a:bodyPr/>
                    <a:lstStyle/>
                    <a:p>
                      <a:endParaRPr lang="tr-TR"/>
                    </a:p>
                  </a:txBody>
                  <a:tcPr/>
                </a:tc>
                <a:extLst>
                  <a:ext uri="{0D108BD9-81ED-4DB2-BD59-A6C34878D82A}">
                    <a16:rowId xmlns:a16="http://schemas.microsoft.com/office/drawing/2014/main" val="10002"/>
                  </a:ext>
                </a:extLst>
              </a:tr>
              <a:tr h="5719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b="1" dirty="0" smtClean="0"/>
                        <a:t>HARCADIĞI ZAMAN:</a:t>
                      </a:r>
                    </a:p>
                    <a:p>
                      <a:endParaRPr lang="tr-TR" dirty="0"/>
                    </a:p>
                  </a:txBody>
                  <a:tcPr/>
                </a:tc>
                <a:tc>
                  <a:txBody>
                    <a:bodyPr/>
                    <a:lstStyle/>
                    <a:p>
                      <a:endParaRPr lang="tr-TR"/>
                    </a:p>
                  </a:txBody>
                  <a:tcPr/>
                </a:tc>
                <a:extLst>
                  <a:ext uri="{0D108BD9-81ED-4DB2-BD59-A6C34878D82A}">
                    <a16:rowId xmlns:a16="http://schemas.microsoft.com/office/drawing/2014/main" val="10003"/>
                  </a:ext>
                </a:extLst>
              </a:tr>
              <a:tr h="836283">
                <a:tc>
                  <a:txBody>
                    <a:bodyPr/>
                    <a:lstStyle/>
                    <a:p>
                      <a:r>
                        <a:rPr lang="tr-TR" sz="2400" b="1" dirty="0" smtClean="0"/>
                        <a:t>1.</a:t>
                      </a:r>
                      <a:r>
                        <a:rPr lang="tr-TR" b="1" dirty="0" smtClean="0"/>
                        <a:t> </a:t>
                      </a:r>
                      <a:r>
                        <a:rPr lang="tr-TR" dirty="0" smtClean="0"/>
                        <a:t>Bu hafta yaptığın çalışmada en çok hoşuna giden iş nedir?</a:t>
                      </a:r>
                      <a:endParaRPr lang="tr-TR" dirty="0"/>
                    </a:p>
                  </a:txBody>
                  <a:tcPr/>
                </a:tc>
                <a:tc>
                  <a:txBody>
                    <a:bodyPr/>
                    <a:lstStyle/>
                    <a:p>
                      <a:endParaRPr lang="tr-TR" dirty="0"/>
                    </a:p>
                  </a:txBody>
                  <a:tcPr/>
                </a:tc>
                <a:extLst>
                  <a:ext uri="{0D108BD9-81ED-4DB2-BD59-A6C34878D82A}">
                    <a16:rowId xmlns:a16="http://schemas.microsoft.com/office/drawing/2014/main" val="10004"/>
                  </a:ext>
                </a:extLst>
              </a:tr>
              <a:tr h="8572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400" b="1" dirty="0" smtClean="0"/>
                        <a:t>2.</a:t>
                      </a:r>
                      <a:r>
                        <a:rPr lang="tr-TR" b="1" dirty="0" smtClean="0"/>
                        <a:t> </a:t>
                      </a:r>
                      <a:r>
                        <a:rPr lang="tr-TR" dirty="0" smtClean="0"/>
                        <a:t>Çalışmanda yapmakta zorlandığın bir yön var mı?</a:t>
                      </a:r>
                      <a:endParaRPr lang="tr-TR" dirty="0"/>
                    </a:p>
                  </a:txBody>
                  <a:tcPr/>
                </a:tc>
                <a:tc>
                  <a:txBody>
                    <a:bodyPr/>
                    <a:lstStyle/>
                    <a:p>
                      <a:endParaRPr lang="tr-TR" dirty="0"/>
                    </a:p>
                  </a:txBody>
                  <a:tcPr/>
                </a:tc>
                <a:extLst>
                  <a:ext uri="{0D108BD9-81ED-4DB2-BD59-A6C34878D82A}">
                    <a16:rowId xmlns:a16="http://schemas.microsoft.com/office/drawing/2014/main" val="10005"/>
                  </a:ext>
                </a:extLst>
              </a:tr>
              <a:tr h="620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b="1" dirty="0" smtClean="0"/>
                        <a:t>3. </a:t>
                      </a:r>
                      <a:r>
                        <a:rPr lang="tr-TR" dirty="0" smtClean="0"/>
                        <a:t>Bu hafta yaptığın çalışmayla ne tür becerileri geliştirdiğini düşünüyorsun?</a:t>
                      </a:r>
                    </a:p>
                  </a:txBody>
                  <a:tcPr/>
                </a:tc>
                <a:tc>
                  <a:txBody>
                    <a:bodyPr/>
                    <a:lstStyle/>
                    <a:p>
                      <a:endParaRPr lang="tr-TR" dirty="0"/>
                    </a:p>
                  </a:txBody>
                  <a:tcPr/>
                </a:tc>
                <a:extLst>
                  <a:ext uri="{0D108BD9-81ED-4DB2-BD59-A6C34878D82A}">
                    <a16:rowId xmlns:a16="http://schemas.microsoft.com/office/drawing/2014/main" val="10006"/>
                  </a:ext>
                </a:extLst>
              </a:tr>
            </a:tbl>
          </a:graphicData>
        </a:graphic>
      </p:graphicFrame>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Başlık"/>
          <p:cNvSpPr>
            <a:spLocks noGrp="1"/>
          </p:cNvSpPr>
          <p:nvPr>
            <p:ph type="title"/>
          </p:nvPr>
        </p:nvSpPr>
        <p:spPr>
          <a:xfrm>
            <a:off x="785813" y="285750"/>
            <a:ext cx="8183562" cy="1050925"/>
          </a:xfrm>
        </p:spPr>
        <p:txBody>
          <a:bodyPr/>
          <a:lstStyle/>
          <a:p>
            <a:pPr eaLnBrk="1" hangingPunct="1"/>
            <a:r>
              <a:rPr lang="tr-TR" dirty="0" smtClean="0"/>
              <a:t>Proje Nedir?</a:t>
            </a:r>
          </a:p>
        </p:txBody>
      </p:sp>
      <p:sp>
        <p:nvSpPr>
          <p:cNvPr id="3" name="2 İçerik Yer Tutucusu"/>
          <p:cNvSpPr>
            <a:spLocks noGrp="1"/>
          </p:cNvSpPr>
          <p:nvPr>
            <p:ph idx="1"/>
          </p:nvPr>
        </p:nvSpPr>
        <p:spPr>
          <a:xfrm>
            <a:off x="428625" y="1857375"/>
            <a:ext cx="8183563" cy="4187825"/>
          </a:xfrm>
        </p:spPr>
        <p:txBody>
          <a:bodyPr/>
          <a:lstStyle/>
          <a:p>
            <a:pPr eaLnBrk="1" hangingPunct="1">
              <a:buFont typeface="Wingdings 2" pitchFamily="18" charset="2"/>
              <a:buNone/>
            </a:pPr>
            <a:r>
              <a:rPr lang="tr-TR" smtClean="0"/>
              <a:t>	</a:t>
            </a:r>
            <a:r>
              <a:rPr lang="tr-TR" sz="3200" smtClean="0"/>
              <a:t>Proje;</a:t>
            </a:r>
            <a:br>
              <a:rPr lang="tr-TR" sz="3200" smtClean="0"/>
            </a:br>
            <a:endParaRPr lang="tr-TR" sz="3200" smtClean="0"/>
          </a:p>
          <a:p>
            <a:pPr eaLnBrk="1" hangingPunct="1">
              <a:buFont typeface="Wingdings 2" pitchFamily="18" charset="2"/>
              <a:buNone/>
            </a:pPr>
            <a:r>
              <a:rPr lang="tr-TR" sz="3200" smtClean="0"/>
              <a:t>	Belirli bir ekip tarafından, belirli bir başlangıç ve bitiş süresinde, belirlenmiş amaçlar doğrultusunda, kaynak kullanılarak, gerçekleştirilen faaliyetler bütünüdür.</a:t>
            </a:r>
          </a:p>
          <a:p>
            <a:pPr eaLnBrk="1" hangingPunct="1"/>
            <a:endParaRPr lang="tr-TR" smtClean="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714375" y="571500"/>
            <a:ext cx="7586663" cy="538163"/>
          </a:xfrm>
          <a:prstGeom prst="rect">
            <a:avLst/>
          </a:prstGeom>
          <a:noFill/>
        </p:spPr>
        <p:txBody>
          <a:bodyPr wrap="none">
            <a:spAutoFit/>
          </a:bodyPr>
          <a:lstStyle/>
          <a:p>
            <a:pPr fontAlgn="auto">
              <a:spcBef>
                <a:spcPts val="0"/>
              </a:spcBef>
              <a:spcAft>
                <a:spcPts val="0"/>
              </a:spcAft>
              <a:defRPr/>
            </a:pPr>
            <a:r>
              <a:rPr lang="tr-TR" sz="2900" b="1" dirty="0">
                <a:solidFill>
                  <a:schemeClr val="accent1">
                    <a:tint val="88000"/>
                    <a:satMod val="150000"/>
                  </a:schemeClr>
                </a:solidFill>
                <a:effectLst>
                  <a:outerShdw blurRad="38100" dist="38100" dir="2700000" algn="tl">
                    <a:srgbClr val="C0C0C0"/>
                  </a:outerShdw>
                </a:effectLst>
                <a:latin typeface="+mj-lt"/>
                <a:ea typeface="+mj-ea"/>
                <a:cs typeface="+mj-cs"/>
              </a:rPr>
              <a:t>KARŞILAŞILAN ZORLUKLAR/SORUNLAR RAPORU</a:t>
            </a:r>
          </a:p>
        </p:txBody>
      </p:sp>
      <p:sp>
        <p:nvSpPr>
          <p:cNvPr id="39939" name="2 Metin kutusu"/>
          <p:cNvSpPr txBox="1">
            <a:spLocks noChangeArrowheads="1"/>
          </p:cNvSpPr>
          <p:nvPr/>
        </p:nvSpPr>
        <p:spPr bwMode="auto">
          <a:xfrm>
            <a:off x="785813" y="1428750"/>
            <a:ext cx="184150" cy="3416300"/>
          </a:xfrm>
          <a:prstGeom prst="rect">
            <a:avLst/>
          </a:prstGeom>
          <a:noFill/>
          <a:ln w="9525">
            <a:noFill/>
            <a:miter lim="800000"/>
            <a:headEnd/>
            <a:tailEnd/>
          </a:ln>
        </p:spPr>
        <p:txBody>
          <a:bodyPr wrap="none">
            <a:spAutoFit/>
          </a:bodyPr>
          <a:lstStyle/>
          <a:p>
            <a:endParaRPr lang="tr-TR">
              <a:latin typeface="Constantia" pitchFamily="18" charset="0"/>
            </a:endParaRPr>
          </a:p>
          <a:p>
            <a:endParaRPr lang="tr-TR">
              <a:latin typeface="Constantia" pitchFamily="18" charset="0"/>
            </a:endParaRPr>
          </a:p>
          <a:p>
            <a:endParaRPr lang="tr-TR">
              <a:latin typeface="Constantia" pitchFamily="18" charset="0"/>
            </a:endParaRPr>
          </a:p>
          <a:p>
            <a:endParaRPr lang="tr-TR">
              <a:latin typeface="Constantia" pitchFamily="18" charset="0"/>
            </a:endParaRPr>
          </a:p>
          <a:p>
            <a:endParaRPr lang="tr-TR">
              <a:latin typeface="Constantia" pitchFamily="18" charset="0"/>
            </a:endParaRPr>
          </a:p>
          <a:p>
            <a:endParaRPr lang="tr-TR">
              <a:latin typeface="Constantia" pitchFamily="18" charset="0"/>
            </a:endParaRPr>
          </a:p>
          <a:p>
            <a:endParaRPr lang="tr-TR">
              <a:latin typeface="Constantia" pitchFamily="18" charset="0"/>
            </a:endParaRPr>
          </a:p>
          <a:p>
            <a:endParaRPr lang="tr-TR">
              <a:latin typeface="Constantia" pitchFamily="18" charset="0"/>
            </a:endParaRPr>
          </a:p>
          <a:p>
            <a:endParaRPr lang="tr-TR">
              <a:latin typeface="Constantia" pitchFamily="18" charset="0"/>
            </a:endParaRPr>
          </a:p>
          <a:p>
            <a:endParaRPr lang="tr-TR">
              <a:latin typeface="Constantia" pitchFamily="18" charset="0"/>
            </a:endParaRPr>
          </a:p>
          <a:p>
            <a:endParaRPr lang="tr-TR">
              <a:latin typeface="Constantia" pitchFamily="18" charset="0"/>
            </a:endParaRPr>
          </a:p>
          <a:p>
            <a:endParaRPr lang="tr-TR">
              <a:latin typeface="Constantia" pitchFamily="18" charset="0"/>
            </a:endParaRPr>
          </a:p>
        </p:txBody>
      </p:sp>
      <p:graphicFrame>
        <p:nvGraphicFramePr>
          <p:cNvPr id="4" name="3 Tablo"/>
          <p:cNvGraphicFramePr>
            <a:graphicFrameLocks noGrp="1"/>
          </p:cNvGraphicFramePr>
          <p:nvPr/>
        </p:nvGraphicFramePr>
        <p:xfrm>
          <a:off x="785813" y="1285875"/>
          <a:ext cx="7929618" cy="5123502"/>
        </p:xfrm>
        <a:graphic>
          <a:graphicData uri="http://schemas.openxmlformats.org/drawingml/2006/table">
            <a:tbl>
              <a:tblPr firstRow="1" bandRow="1">
                <a:tableStyleId>{5940675A-B579-460E-94D1-54222C63F5DA}</a:tableStyleId>
              </a:tblPr>
              <a:tblGrid>
                <a:gridCol w="5214974">
                  <a:extLst>
                    <a:ext uri="{9D8B030D-6E8A-4147-A177-3AD203B41FA5}">
                      <a16:colId xmlns:a16="http://schemas.microsoft.com/office/drawing/2014/main" val="20000"/>
                    </a:ext>
                  </a:extLst>
                </a:gridCol>
                <a:gridCol w="2714644">
                  <a:extLst>
                    <a:ext uri="{9D8B030D-6E8A-4147-A177-3AD203B41FA5}">
                      <a16:colId xmlns:a16="http://schemas.microsoft.com/office/drawing/2014/main" val="20001"/>
                    </a:ext>
                  </a:extLst>
                </a:gridCol>
              </a:tblGrid>
              <a:tr h="642942">
                <a:tc>
                  <a:txBody>
                    <a:bodyPr/>
                    <a:lstStyle/>
                    <a:p>
                      <a:r>
                        <a:rPr lang="tr-TR" dirty="0" smtClean="0"/>
                        <a:t>Karşılaşılan Zorluk/Sorun: </a:t>
                      </a:r>
                      <a:endParaRPr lang="tr-TR" dirty="0"/>
                    </a:p>
                  </a:txBody>
                  <a:tcPr/>
                </a:tc>
                <a:tc>
                  <a:txBody>
                    <a:bodyPr/>
                    <a:lstStyle/>
                    <a:p>
                      <a:endParaRPr lang="tr-T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Proje Çalışmasının Yapıldığı Yer:</a:t>
                      </a:r>
                    </a:p>
                    <a:p>
                      <a:endParaRPr lang="tr-TR" dirty="0"/>
                    </a:p>
                  </a:txBody>
                  <a:tcPr/>
                </a:tc>
                <a:tc>
                  <a:txBody>
                    <a:bodyPr/>
                    <a:lstStyle/>
                    <a:p>
                      <a:endParaRPr lang="tr-TR"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Zorluk ve Problemle Karşılaşma Tarihi:</a:t>
                      </a:r>
                    </a:p>
                    <a:p>
                      <a:endParaRPr lang="tr-TR" dirty="0"/>
                    </a:p>
                  </a:txBody>
                  <a:tcPr/>
                </a:tc>
                <a:tc>
                  <a:txBody>
                    <a:bodyPr/>
                    <a:lstStyle/>
                    <a:p>
                      <a:endParaRPr lang="tr-TR"/>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İlgili Kişiler:</a:t>
                      </a:r>
                    </a:p>
                    <a:p>
                      <a:endParaRPr lang="tr-TR" dirty="0"/>
                    </a:p>
                  </a:txBody>
                  <a:tcPr/>
                </a:tc>
                <a:tc>
                  <a:txBody>
                    <a:bodyPr/>
                    <a:lstStyle/>
                    <a:p>
                      <a:endParaRPr lang="tr-TR"/>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Problem veya zorluğun tanımlanması:</a:t>
                      </a:r>
                    </a:p>
                    <a:p>
                      <a:endParaRPr lang="tr-TR" dirty="0"/>
                    </a:p>
                  </a:txBody>
                  <a:tcPr/>
                </a:tc>
                <a:tc>
                  <a:txBody>
                    <a:bodyPr/>
                    <a:lstStyle/>
                    <a:p>
                      <a:endParaRPr lang="tr-TR" dirty="0"/>
                    </a:p>
                  </a:txBody>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Problem nasıl çözüldü?</a:t>
                      </a:r>
                    </a:p>
                    <a:p>
                      <a:endParaRPr lang="tr-TR" dirty="0"/>
                    </a:p>
                  </a:txBody>
                  <a:tcPr/>
                </a:tc>
                <a:tc>
                  <a:txBody>
                    <a:bodyPr/>
                    <a:lstStyle/>
                    <a:p>
                      <a:endParaRPr lang="tr-TR" dirty="0"/>
                    </a:p>
                  </a:txBody>
                  <a:tcPr/>
                </a:tc>
                <a:extLst>
                  <a:ext uri="{0D108BD9-81ED-4DB2-BD59-A6C34878D82A}">
                    <a16:rowId xmlns:a16="http://schemas.microsoft.com/office/drawing/2014/main"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Ne düzeyde çözüldüğünü düşünüyorsunuz?</a:t>
                      </a:r>
                    </a:p>
                    <a:p>
                      <a:endParaRPr lang="tr-TR" dirty="0"/>
                    </a:p>
                  </a:txBody>
                  <a:tcPr/>
                </a:tc>
                <a:tc>
                  <a:txBody>
                    <a:bodyPr/>
                    <a:lstStyle/>
                    <a:p>
                      <a:endParaRPr lang="tr-TR" dirty="0"/>
                    </a:p>
                  </a:txBody>
                  <a:tcPr/>
                </a:tc>
                <a:extLst>
                  <a:ext uri="{0D108BD9-81ED-4DB2-BD59-A6C34878D82A}">
                    <a16:rowId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Problemin çözümüyle ilgili diğer alternatif yollar neler olabilir?</a:t>
                      </a:r>
                      <a:endParaRPr lang="tr-TR" dirty="0"/>
                    </a:p>
                  </a:txBody>
                  <a:tcPr/>
                </a:tc>
                <a:tc>
                  <a:txBody>
                    <a:bodyPr/>
                    <a:lstStyle/>
                    <a:p>
                      <a:endParaRPr lang="tr-TR" dirty="0"/>
                    </a:p>
                  </a:txBody>
                  <a:tcPr/>
                </a:tc>
                <a:extLst>
                  <a:ext uri="{0D108BD9-81ED-4DB2-BD59-A6C34878D82A}">
                    <a16:rowId xmlns:a16="http://schemas.microsoft.com/office/drawing/2014/main" val="10007"/>
                  </a:ext>
                </a:extLst>
              </a:tr>
            </a:tbl>
          </a:graphicData>
        </a:graphic>
      </p:graphicFrame>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857250" y="500063"/>
            <a:ext cx="7572375" cy="990600"/>
          </a:xfrm>
        </p:spPr>
        <p:txBody>
          <a:bodyPr>
            <a:noAutofit/>
          </a:bodyPr>
          <a:lstStyle/>
          <a:p>
            <a:pPr eaLnBrk="1" fontAlgn="auto" hangingPunct="1">
              <a:spcAft>
                <a:spcPts val="0"/>
              </a:spcAft>
              <a:defRPr/>
            </a:pPr>
            <a:r>
              <a:rPr lang="tr-TR" sz="3600" b="1" dirty="0" smtClean="0">
                <a:effectLst>
                  <a:outerShdw blurRad="38100" dist="38100" dir="2700000" algn="tl">
                    <a:srgbClr val="C0C0C0"/>
                  </a:outerShdw>
                </a:effectLst>
              </a:rPr>
              <a:t>Sonuçların Belirlenmesi</a:t>
            </a:r>
          </a:p>
        </p:txBody>
      </p:sp>
      <p:sp>
        <p:nvSpPr>
          <p:cNvPr id="16387" name="Rectangle 3"/>
          <p:cNvSpPr>
            <a:spLocks noGrp="1" noChangeArrowheads="1"/>
          </p:cNvSpPr>
          <p:nvPr>
            <p:ph idx="1"/>
          </p:nvPr>
        </p:nvSpPr>
        <p:spPr>
          <a:xfrm>
            <a:off x="500063" y="1714500"/>
            <a:ext cx="8183562" cy="4187825"/>
          </a:xfrm>
        </p:spPr>
        <p:txBody>
          <a:bodyPr>
            <a:normAutofit fontScale="77500" lnSpcReduction="20000"/>
          </a:bodyPr>
          <a:lstStyle/>
          <a:p>
            <a:pPr marL="274320" indent="-274320" eaLnBrk="1" fontAlgn="auto" hangingPunct="1">
              <a:spcAft>
                <a:spcPts val="0"/>
              </a:spcAft>
              <a:buClr>
                <a:schemeClr val="accent3"/>
              </a:buClr>
              <a:buFont typeface="Arial Narrow" pitchFamily="34" charset="0"/>
              <a:buNone/>
              <a:defRPr/>
            </a:pPr>
            <a:r>
              <a:rPr lang="tr-TR" sz="3200" dirty="0" smtClean="0"/>
              <a:t>	Sonuçların Belirlenmesi Aşamasında Yapılması Gerekenler:</a:t>
            </a:r>
          </a:p>
          <a:p>
            <a:pPr marL="274320" indent="-274320" eaLnBrk="1" fontAlgn="auto" hangingPunct="1">
              <a:spcAft>
                <a:spcPts val="0"/>
              </a:spcAft>
              <a:buClr>
                <a:schemeClr val="accent3"/>
              </a:buClr>
              <a:buFont typeface="Arial Narrow" pitchFamily="34" charset="0"/>
              <a:buNone/>
              <a:defRPr/>
            </a:pPr>
            <a:endParaRPr lang="tr-TR" sz="3200" dirty="0" smtClean="0"/>
          </a:p>
          <a:p>
            <a:pPr lvl="2" indent="-246888" eaLnBrk="1" fontAlgn="auto" hangingPunct="1">
              <a:spcAft>
                <a:spcPts val="0"/>
              </a:spcAft>
              <a:buFont typeface="Wingdings 2"/>
              <a:buChar char=""/>
              <a:defRPr/>
            </a:pPr>
            <a:r>
              <a:rPr lang="tr-TR" sz="3200" dirty="0" smtClean="0"/>
              <a:t>Ürün yada buluşta hedeflenen amaçlara ulaşma miktarı ya da oranı nedir? </a:t>
            </a:r>
          </a:p>
          <a:p>
            <a:pPr lvl="2" indent="-246888" eaLnBrk="1" fontAlgn="auto" hangingPunct="1">
              <a:spcAft>
                <a:spcPts val="0"/>
              </a:spcAft>
              <a:buFont typeface="Wingdings 2"/>
              <a:buChar char=""/>
              <a:defRPr/>
            </a:pPr>
            <a:r>
              <a:rPr lang="tr-TR" sz="3200" dirty="0"/>
              <a:t>Ürün yada </a:t>
            </a:r>
            <a:r>
              <a:rPr lang="tr-TR" sz="3200" dirty="0" smtClean="0"/>
              <a:t>buluşun yapımına yönelik uygulanan planın yada aşamaların etkinliği nedir? </a:t>
            </a:r>
          </a:p>
          <a:p>
            <a:pPr lvl="2" indent="-246888" eaLnBrk="1" fontAlgn="auto" hangingPunct="1">
              <a:spcAft>
                <a:spcPts val="0"/>
              </a:spcAft>
              <a:buFont typeface="Wingdings 2"/>
              <a:buChar char=""/>
              <a:defRPr/>
            </a:pPr>
            <a:r>
              <a:rPr lang="tr-TR" sz="3200" dirty="0" smtClean="0"/>
              <a:t>Ürün ya da buluşun gerçekleştirilmesine yönelik uygulanan planın güçlü ve aksayan yönleri nelerdir? </a:t>
            </a:r>
          </a:p>
          <a:p>
            <a:pPr lvl="2" indent="-246888" eaLnBrk="1" fontAlgn="auto" hangingPunct="1">
              <a:spcAft>
                <a:spcPts val="0"/>
              </a:spcAft>
              <a:buFont typeface="Wingdings 2"/>
              <a:buChar char=""/>
              <a:defRPr/>
            </a:pPr>
            <a:r>
              <a:rPr lang="tr-TR" sz="3200" dirty="0" smtClean="0"/>
              <a:t>Proje aşamalarına yönelik gerekli değişiklik önerileri nelerdir?.</a:t>
            </a: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6387">
                                            <p:txEl>
                                              <p:pRg st="2" end="2"/>
                                            </p:txEl>
                                          </p:spTgt>
                                        </p:tgtEl>
                                        <p:attrNameLst>
                                          <p:attrName>style.visibility</p:attrName>
                                        </p:attrNameLst>
                                      </p:cBhvr>
                                      <p:to>
                                        <p:strVal val="visible"/>
                                      </p:to>
                                    </p:set>
                                    <p:anim calcmode="lin" valueType="num">
                                      <p:cBhvr additive="base">
                                        <p:cTn id="7" dur="500" fill="hold"/>
                                        <p:tgtEl>
                                          <p:spTgt spid="1638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6387">
                                            <p:txEl>
                                              <p:pRg st="3" end="3"/>
                                            </p:txEl>
                                          </p:spTgt>
                                        </p:tgtEl>
                                        <p:attrNameLst>
                                          <p:attrName>style.visibility</p:attrName>
                                        </p:attrNameLst>
                                      </p:cBhvr>
                                      <p:to>
                                        <p:strVal val="visible"/>
                                      </p:to>
                                    </p:set>
                                    <p:anim calcmode="lin" valueType="num">
                                      <p:cBhvr additive="base">
                                        <p:cTn id="13" dur="500" fill="hold"/>
                                        <p:tgtEl>
                                          <p:spTgt spid="16387">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3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6387">
                                            <p:txEl>
                                              <p:pRg st="4" end="4"/>
                                            </p:txEl>
                                          </p:spTgt>
                                        </p:tgtEl>
                                        <p:attrNameLst>
                                          <p:attrName>style.visibility</p:attrName>
                                        </p:attrNameLst>
                                      </p:cBhvr>
                                      <p:to>
                                        <p:strVal val="visible"/>
                                      </p:to>
                                    </p:set>
                                    <p:anim calcmode="lin" valueType="num">
                                      <p:cBhvr additive="base">
                                        <p:cTn id="19" dur="500" fill="hold"/>
                                        <p:tgtEl>
                                          <p:spTgt spid="1638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3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6387">
                                            <p:txEl>
                                              <p:pRg st="5" end="5"/>
                                            </p:txEl>
                                          </p:spTgt>
                                        </p:tgtEl>
                                        <p:attrNameLst>
                                          <p:attrName>style.visibility</p:attrName>
                                        </p:attrNameLst>
                                      </p:cBhvr>
                                      <p:to>
                                        <p:strVal val="visible"/>
                                      </p:to>
                                    </p:set>
                                    <p:anim calcmode="lin" valueType="num">
                                      <p:cBhvr additive="base">
                                        <p:cTn id="25" dur="500" fill="hold"/>
                                        <p:tgtEl>
                                          <p:spTgt spid="16387">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638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714375" y="928688"/>
            <a:ext cx="8229600" cy="714375"/>
          </a:xfrm>
        </p:spPr>
        <p:txBody>
          <a:bodyPr>
            <a:noAutofit/>
          </a:bodyPr>
          <a:lstStyle/>
          <a:p>
            <a:pPr eaLnBrk="1" fontAlgn="auto" hangingPunct="1">
              <a:spcAft>
                <a:spcPts val="0"/>
              </a:spcAft>
              <a:defRPr/>
            </a:pPr>
            <a:r>
              <a:rPr lang="tr-TR" sz="4100" b="1" dirty="0" smtClean="0">
                <a:solidFill>
                  <a:schemeClr val="accent1">
                    <a:tint val="88000"/>
                    <a:satMod val="150000"/>
                  </a:schemeClr>
                </a:solidFill>
                <a:effectLst>
                  <a:outerShdw blurRad="53975" dist="22860" dir="5400000" algn="tl" rotWithShape="0">
                    <a:srgbClr val="000000">
                      <a:alpha val="55000"/>
                    </a:srgbClr>
                  </a:outerShdw>
                </a:effectLst>
              </a:rPr>
              <a:t>6. ADIM: DEĞERLENDİRME</a:t>
            </a:r>
            <a:endParaRPr lang="en-US" sz="4100" b="1" dirty="0" smtClean="0">
              <a:solidFill>
                <a:schemeClr val="accent1">
                  <a:tint val="88000"/>
                  <a:satMod val="150000"/>
                </a:schemeClr>
              </a:solidFill>
              <a:effectLst>
                <a:outerShdw blurRad="53975" dist="22860" dir="5400000" algn="tl" rotWithShape="0">
                  <a:srgbClr val="000000">
                    <a:alpha val="55000"/>
                  </a:srgbClr>
                </a:outerShdw>
              </a:effectLst>
            </a:endParaRPr>
          </a:p>
        </p:txBody>
      </p:sp>
      <p:sp>
        <p:nvSpPr>
          <p:cNvPr id="20483" name="Rectangle 3"/>
          <p:cNvSpPr>
            <a:spLocks noGrp="1" noChangeArrowheads="1"/>
          </p:cNvSpPr>
          <p:nvPr>
            <p:ph type="body" idx="4294967295"/>
          </p:nvPr>
        </p:nvSpPr>
        <p:spPr>
          <a:xfrm>
            <a:off x="500063" y="2214563"/>
            <a:ext cx="8229600" cy="4143375"/>
          </a:xfrm>
        </p:spPr>
        <p:txBody>
          <a:bodyPr>
            <a:normAutofit fontScale="85000" lnSpcReduction="10000"/>
          </a:bodyPr>
          <a:lstStyle/>
          <a:p>
            <a:pPr marL="0" indent="0" eaLnBrk="1" fontAlgn="auto" hangingPunct="1">
              <a:spcAft>
                <a:spcPts val="0"/>
              </a:spcAft>
              <a:buClr>
                <a:schemeClr val="accent3"/>
              </a:buClr>
              <a:buFont typeface="Wingdings 2"/>
              <a:buNone/>
              <a:defRPr/>
            </a:pPr>
            <a:r>
              <a:rPr lang="tr-TR" dirty="0" smtClean="0">
                <a:latin typeface="Times New Roman" pitchFamily="18" charset="0"/>
              </a:rPr>
              <a:t>Biten projenizin tüm aşamalarının tamamını yeniden gözden geçiriniz ve değerlendiriniz.</a:t>
            </a:r>
          </a:p>
          <a:p>
            <a:pPr marL="274320" indent="-274320" eaLnBrk="1" fontAlgn="auto" hangingPunct="1">
              <a:spcAft>
                <a:spcPts val="0"/>
              </a:spcAft>
              <a:buClr>
                <a:schemeClr val="accent3"/>
              </a:buClr>
              <a:buFont typeface="Wingdings 2"/>
              <a:buNone/>
              <a:defRPr/>
            </a:pPr>
            <a:endParaRPr lang="tr-TR" dirty="0" smtClean="0">
              <a:latin typeface="Times New Roman" pitchFamily="18" charset="0"/>
            </a:endParaRPr>
          </a:p>
          <a:p>
            <a:pPr marL="274320" indent="-274320" eaLnBrk="1" fontAlgn="auto" hangingPunct="1">
              <a:spcAft>
                <a:spcPts val="0"/>
              </a:spcAft>
              <a:buClr>
                <a:schemeClr val="accent3"/>
              </a:buClr>
              <a:buFont typeface="Wingdings 2"/>
              <a:buNone/>
              <a:defRPr/>
            </a:pPr>
            <a:r>
              <a:rPr lang="tr-TR" dirty="0" smtClean="0">
                <a:latin typeface="Times New Roman" pitchFamily="18" charset="0"/>
              </a:rPr>
              <a:t>Neler doğru gitti (Niye)?, Neler yanlış gitti (Niye)?  </a:t>
            </a:r>
          </a:p>
          <a:p>
            <a:pPr marL="274320" indent="-274320" eaLnBrk="1" fontAlgn="auto" hangingPunct="1">
              <a:spcAft>
                <a:spcPts val="0"/>
              </a:spcAft>
              <a:buClr>
                <a:schemeClr val="accent3"/>
              </a:buClr>
              <a:buFont typeface="Wingdings 2"/>
              <a:buNone/>
              <a:defRPr/>
            </a:pPr>
            <a:endParaRPr lang="tr-TR" dirty="0" smtClean="0">
              <a:latin typeface="Times New Roman" pitchFamily="18" charset="0"/>
            </a:endParaRPr>
          </a:p>
          <a:p>
            <a:pPr marL="274320" indent="-274320" eaLnBrk="1" fontAlgn="auto" hangingPunct="1">
              <a:spcAft>
                <a:spcPts val="0"/>
              </a:spcAft>
              <a:buClr>
                <a:schemeClr val="accent3"/>
              </a:buClr>
              <a:buFont typeface="Wingdings 2"/>
              <a:buNone/>
              <a:defRPr/>
            </a:pPr>
            <a:r>
              <a:rPr lang="tr-TR" dirty="0" smtClean="0">
                <a:latin typeface="Times New Roman" pitchFamily="18" charset="0"/>
              </a:rPr>
              <a:t>Projeyi başarılı yada başarısız olarak gösterebilecek hususlar nelerdir?</a:t>
            </a:r>
          </a:p>
          <a:p>
            <a:pPr marL="274320" indent="-274320" eaLnBrk="1" fontAlgn="auto" hangingPunct="1">
              <a:spcAft>
                <a:spcPts val="0"/>
              </a:spcAft>
              <a:buClr>
                <a:schemeClr val="accent3"/>
              </a:buClr>
              <a:buFont typeface="Wingdings 2"/>
              <a:buNone/>
              <a:defRPr/>
            </a:pPr>
            <a:endParaRPr lang="tr-TR" dirty="0" smtClean="0">
              <a:latin typeface="Times New Roman" pitchFamily="18" charset="0"/>
            </a:endParaRPr>
          </a:p>
          <a:p>
            <a:pPr marL="274320" indent="-274320" eaLnBrk="1" fontAlgn="auto" hangingPunct="1">
              <a:spcAft>
                <a:spcPts val="0"/>
              </a:spcAft>
              <a:buClr>
                <a:schemeClr val="accent3"/>
              </a:buClr>
              <a:buFont typeface="Wingdings 2"/>
              <a:buNone/>
              <a:defRPr/>
            </a:pPr>
            <a:r>
              <a:rPr lang="tr-TR" dirty="0" smtClean="0">
                <a:latin typeface="Times New Roman" pitchFamily="18" charset="0"/>
              </a:rPr>
              <a:t>Proje çalışması sayesinde neler öğrendin?</a:t>
            </a:r>
          </a:p>
          <a:p>
            <a:pPr marL="274320" indent="-274320" eaLnBrk="1" fontAlgn="auto" hangingPunct="1">
              <a:spcAft>
                <a:spcPts val="0"/>
              </a:spcAft>
              <a:buClr>
                <a:schemeClr val="accent3"/>
              </a:buClr>
              <a:buFont typeface="Wingdings 2"/>
              <a:buNone/>
              <a:defRPr/>
            </a:pPr>
            <a:endParaRPr lang="tr-TR" dirty="0" smtClean="0">
              <a:latin typeface="Times New Roman" pitchFamily="18" charset="0"/>
            </a:endParaRPr>
          </a:p>
          <a:p>
            <a:pPr marL="274320" indent="-274320" eaLnBrk="1" fontAlgn="auto" hangingPunct="1">
              <a:spcAft>
                <a:spcPts val="0"/>
              </a:spcAft>
              <a:buClr>
                <a:schemeClr val="accent3"/>
              </a:buClr>
              <a:buFont typeface="Wingdings 2"/>
              <a:buNone/>
              <a:defRPr/>
            </a:pPr>
            <a:r>
              <a:rPr lang="tr-TR" dirty="0" smtClean="0">
                <a:latin typeface="Times New Roman" pitchFamily="18" charset="0"/>
              </a:rPr>
              <a:t>Projeyi yeniden planlarsan geliştirmek istediğin yönleri neler olur?</a:t>
            </a:r>
          </a:p>
          <a:p>
            <a:pPr marL="274320" indent="-274320" eaLnBrk="1" fontAlgn="auto" hangingPunct="1">
              <a:spcAft>
                <a:spcPts val="0"/>
              </a:spcAft>
              <a:buClr>
                <a:schemeClr val="accent3"/>
              </a:buClr>
              <a:buFont typeface="Wingdings 2"/>
              <a:buNone/>
              <a:defRPr/>
            </a:pPr>
            <a:r>
              <a:rPr lang="tr-TR" dirty="0" smtClean="0">
                <a:latin typeface="Times New Roman" pitchFamily="18" charset="0"/>
              </a:rPr>
              <a:t> </a:t>
            </a:r>
            <a:endParaRPr lang="en-US" dirty="0" smtClean="0">
              <a:latin typeface="Times New Roman" pitchFamily="18" charset="0"/>
            </a:endParaRPr>
          </a:p>
        </p:txBody>
      </p:sp>
      <p:sp>
        <p:nvSpPr>
          <p:cNvPr id="4" name="3 Metin kutusu"/>
          <p:cNvSpPr txBox="1"/>
          <p:nvPr/>
        </p:nvSpPr>
        <p:spPr>
          <a:xfrm>
            <a:off x="642938" y="1643063"/>
            <a:ext cx="3805237" cy="538162"/>
          </a:xfrm>
          <a:prstGeom prst="rect">
            <a:avLst/>
          </a:prstGeom>
          <a:noFill/>
        </p:spPr>
        <p:txBody>
          <a:bodyPr wrap="none">
            <a:spAutoFit/>
          </a:bodyPr>
          <a:lstStyle/>
          <a:p>
            <a:pPr fontAlgn="auto">
              <a:spcBef>
                <a:spcPts val="0"/>
              </a:spcBef>
              <a:spcAft>
                <a:spcPts val="0"/>
              </a:spcAft>
              <a:defRPr/>
            </a:pPr>
            <a:r>
              <a:rPr lang="tr-TR" sz="2900" b="1" dirty="0">
                <a:solidFill>
                  <a:schemeClr val="accent1">
                    <a:tint val="88000"/>
                    <a:satMod val="150000"/>
                  </a:schemeClr>
                </a:solidFill>
                <a:effectLst>
                  <a:outerShdw blurRad="38100" dist="38100" dir="2700000" algn="tl">
                    <a:srgbClr val="C0C0C0"/>
                  </a:outerShdw>
                </a:effectLst>
                <a:latin typeface="+mj-lt"/>
                <a:ea typeface="+mj-ea"/>
                <a:cs typeface="+mj-cs"/>
              </a:rPr>
              <a:t>Başarılar/Başarısızlıklar</a:t>
            </a: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anim calcmode="lin" valueType="num">
                                      <p:cBhvr additive="base">
                                        <p:cTn id="7" dur="500" fill="hold"/>
                                        <p:tgtEl>
                                          <p:spTgt spid="2048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4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0483">
                                            <p:txEl>
                                              <p:pRg st="4" end="4"/>
                                            </p:txEl>
                                          </p:spTgt>
                                        </p:tgtEl>
                                        <p:attrNameLst>
                                          <p:attrName>style.visibility</p:attrName>
                                        </p:attrNameLst>
                                      </p:cBhvr>
                                      <p:to>
                                        <p:strVal val="visible"/>
                                      </p:to>
                                    </p:set>
                                    <p:anim calcmode="lin" valueType="num">
                                      <p:cBhvr additive="base">
                                        <p:cTn id="13" dur="500" fill="hold"/>
                                        <p:tgtEl>
                                          <p:spTgt spid="20483">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48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0483">
                                            <p:txEl>
                                              <p:pRg st="6" end="6"/>
                                            </p:txEl>
                                          </p:spTgt>
                                        </p:tgtEl>
                                        <p:attrNameLst>
                                          <p:attrName>style.visibility</p:attrName>
                                        </p:attrNameLst>
                                      </p:cBhvr>
                                      <p:to>
                                        <p:strVal val="visible"/>
                                      </p:to>
                                    </p:set>
                                    <p:anim calcmode="lin" valueType="num">
                                      <p:cBhvr additive="base">
                                        <p:cTn id="19" dur="500" fill="hold"/>
                                        <p:tgtEl>
                                          <p:spTgt spid="20483">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48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0483">
                                            <p:txEl>
                                              <p:pRg st="8" end="8"/>
                                            </p:txEl>
                                          </p:spTgt>
                                        </p:tgtEl>
                                        <p:attrNameLst>
                                          <p:attrName>style.visibility</p:attrName>
                                        </p:attrNameLst>
                                      </p:cBhvr>
                                      <p:to>
                                        <p:strVal val="visible"/>
                                      </p:to>
                                    </p:set>
                                    <p:anim calcmode="lin" valueType="num">
                                      <p:cBhvr additive="base">
                                        <p:cTn id="25" dur="500" fill="hold"/>
                                        <p:tgtEl>
                                          <p:spTgt spid="20483">
                                            <p:txEl>
                                              <p:pRg st="8" end="8"/>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48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500063" y="2214563"/>
            <a:ext cx="8229600" cy="4143375"/>
          </a:xfrm>
        </p:spPr>
        <p:txBody>
          <a:bodyPr>
            <a:normAutofit fontScale="92500" lnSpcReduction="10000"/>
          </a:bodyPr>
          <a:lstStyle/>
          <a:p>
            <a:pPr marL="0" indent="0" eaLnBrk="1" fontAlgn="auto" hangingPunct="1">
              <a:spcAft>
                <a:spcPts val="0"/>
              </a:spcAft>
              <a:buClr>
                <a:schemeClr val="accent3"/>
              </a:buClr>
              <a:buFont typeface="Wingdings 2"/>
              <a:buNone/>
              <a:defRPr/>
            </a:pPr>
            <a:r>
              <a:rPr lang="tr-TR" dirty="0" smtClean="0">
                <a:latin typeface="Times New Roman" pitchFamily="18" charset="0"/>
              </a:rPr>
              <a:t>Projenizde istediğiniz amaçlara ulaştınız mı?</a:t>
            </a:r>
          </a:p>
          <a:p>
            <a:pPr marL="274320" indent="-274320" eaLnBrk="1" fontAlgn="auto" hangingPunct="1">
              <a:spcAft>
                <a:spcPts val="0"/>
              </a:spcAft>
              <a:buClr>
                <a:schemeClr val="accent3"/>
              </a:buClr>
              <a:buFont typeface="Wingdings 2"/>
              <a:buNone/>
              <a:defRPr/>
            </a:pPr>
            <a:endParaRPr lang="tr-TR" dirty="0" smtClean="0">
              <a:latin typeface="Times New Roman" pitchFamily="18" charset="0"/>
            </a:endParaRPr>
          </a:p>
          <a:p>
            <a:pPr marL="274320" indent="-274320" eaLnBrk="1" fontAlgn="auto" hangingPunct="1">
              <a:spcAft>
                <a:spcPts val="0"/>
              </a:spcAft>
              <a:buClr>
                <a:schemeClr val="accent3"/>
              </a:buClr>
              <a:buFont typeface="Wingdings 2"/>
              <a:buNone/>
              <a:defRPr/>
            </a:pPr>
            <a:r>
              <a:rPr lang="tr-TR" dirty="0" smtClean="0">
                <a:latin typeface="Times New Roman" pitchFamily="18" charset="0"/>
              </a:rPr>
              <a:t>Projede ulaştığınız amaçları sıralayınız?</a:t>
            </a:r>
          </a:p>
          <a:p>
            <a:pPr marL="274320" indent="-274320" eaLnBrk="1" fontAlgn="auto" hangingPunct="1">
              <a:spcAft>
                <a:spcPts val="0"/>
              </a:spcAft>
              <a:buClr>
                <a:schemeClr val="accent3"/>
              </a:buClr>
              <a:buFont typeface="Wingdings 2"/>
              <a:buNone/>
              <a:defRPr/>
            </a:pPr>
            <a:r>
              <a:rPr lang="tr-TR" dirty="0" smtClean="0">
                <a:latin typeface="Times New Roman" pitchFamily="18" charset="0"/>
              </a:rPr>
              <a:t>1.</a:t>
            </a:r>
          </a:p>
          <a:p>
            <a:pPr marL="274320" indent="-274320" eaLnBrk="1" fontAlgn="auto" hangingPunct="1">
              <a:spcAft>
                <a:spcPts val="0"/>
              </a:spcAft>
              <a:buClr>
                <a:schemeClr val="accent3"/>
              </a:buClr>
              <a:buFont typeface="Wingdings 2"/>
              <a:buNone/>
              <a:defRPr/>
            </a:pPr>
            <a:r>
              <a:rPr lang="tr-TR" dirty="0" smtClean="0">
                <a:latin typeface="Times New Roman" pitchFamily="18" charset="0"/>
              </a:rPr>
              <a:t>2.</a:t>
            </a:r>
          </a:p>
          <a:p>
            <a:pPr marL="274320" indent="-274320" eaLnBrk="1" fontAlgn="auto" hangingPunct="1">
              <a:spcAft>
                <a:spcPts val="0"/>
              </a:spcAft>
              <a:buClr>
                <a:schemeClr val="accent3"/>
              </a:buClr>
              <a:buFont typeface="Wingdings 2"/>
              <a:buNone/>
              <a:defRPr/>
            </a:pPr>
            <a:r>
              <a:rPr lang="tr-TR" dirty="0" smtClean="0">
                <a:latin typeface="Times New Roman" pitchFamily="18" charset="0"/>
              </a:rPr>
              <a:t>3.</a:t>
            </a:r>
          </a:p>
          <a:p>
            <a:pPr marL="274320" indent="-274320" eaLnBrk="1" fontAlgn="auto" hangingPunct="1">
              <a:spcAft>
                <a:spcPts val="0"/>
              </a:spcAft>
              <a:buClr>
                <a:schemeClr val="accent3"/>
              </a:buClr>
              <a:buFont typeface="Wingdings 2"/>
              <a:buNone/>
              <a:defRPr/>
            </a:pPr>
            <a:r>
              <a:rPr lang="tr-TR" dirty="0" smtClean="0">
                <a:latin typeface="Times New Roman" pitchFamily="18" charset="0"/>
              </a:rPr>
              <a:t>Bu amaçlara ulaşırken karşılaştığınız zorluklar nelerdir?</a:t>
            </a:r>
          </a:p>
          <a:p>
            <a:pPr marL="274320" indent="-274320" eaLnBrk="1" fontAlgn="auto" hangingPunct="1">
              <a:spcAft>
                <a:spcPts val="0"/>
              </a:spcAft>
              <a:buClr>
                <a:schemeClr val="accent3"/>
              </a:buClr>
              <a:buFont typeface="Wingdings 2"/>
              <a:buNone/>
              <a:defRPr/>
            </a:pPr>
            <a:endParaRPr lang="tr-TR" dirty="0" smtClean="0">
              <a:latin typeface="Times New Roman" pitchFamily="18" charset="0"/>
            </a:endParaRPr>
          </a:p>
          <a:p>
            <a:pPr marL="0" indent="0" eaLnBrk="1" fontAlgn="auto" hangingPunct="1">
              <a:spcAft>
                <a:spcPts val="0"/>
              </a:spcAft>
              <a:buClr>
                <a:schemeClr val="accent3"/>
              </a:buClr>
              <a:buFont typeface="Wingdings 2"/>
              <a:buNone/>
              <a:defRPr/>
            </a:pPr>
            <a:r>
              <a:rPr lang="tr-TR" dirty="0" smtClean="0">
                <a:latin typeface="Times New Roman" pitchFamily="18" charset="0"/>
              </a:rPr>
              <a:t>Bu projeyi yeniden yapmak isterseniz yukarıdaki hedeflerden hangilerini değiştirirsiniz? </a:t>
            </a:r>
            <a:endParaRPr lang="en-US" dirty="0" smtClean="0">
              <a:latin typeface="Times New Roman" pitchFamily="18" charset="0"/>
            </a:endParaRPr>
          </a:p>
        </p:txBody>
      </p:sp>
      <p:sp>
        <p:nvSpPr>
          <p:cNvPr id="4" name="3 Metin kutusu"/>
          <p:cNvSpPr txBox="1"/>
          <p:nvPr/>
        </p:nvSpPr>
        <p:spPr>
          <a:xfrm>
            <a:off x="571500" y="1143000"/>
            <a:ext cx="2776722" cy="538609"/>
          </a:xfrm>
          <a:prstGeom prst="rect">
            <a:avLst/>
          </a:prstGeom>
          <a:noFill/>
        </p:spPr>
        <p:txBody>
          <a:bodyPr wrap="none">
            <a:spAutoFit/>
          </a:bodyPr>
          <a:lstStyle/>
          <a:p>
            <a:pPr fontAlgn="auto">
              <a:spcBef>
                <a:spcPts val="0"/>
              </a:spcBef>
              <a:spcAft>
                <a:spcPts val="0"/>
              </a:spcAft>
              <a:defRPr/>
            </a:pPr>
            <a:r>
              <a:rPr lang="tr-TR" sz="2900" b="1" dirty="0">
                <a:solidFill>
                  <a:schemeClr val="accent1">
                    <a:tint val="88000"/>
                    <a:satMod val="150000"/>
                  </a:schemeClr>
                </a:solidFill>
                <a:effectLst>
                  <a:outerShdw blurRad="38100" dist="38100" dir="2700000" algn="tl">
                    <a:srgbClr val="C0C0C0"/>
                  </a:outerShdw>
                </a:effectLst>
                <a:latin typeface="+mj-lt"/>
                <a:ea typeface="+mj-ea"/>
                <a:cs typeface="+mj-cs"/>
              </a:rPr>
              <a:t>Ulaşılan </a:t>
            </a:r>
            <a:r>
              <a:rPr lang="tr-TR" sz="2900" b="1" dirty="0" smtClean="0">
                <a:solidFill>
                  <a:schemeClr val="accent1">
                    <a:tint val="88000"/>
                    <a:satMod val="150000"/>
                  </a:schemeClr>
                </a:solidFill>
                <a:effectLst>
                  <a:outerShdw blurRad="38100" dist="38100" dir="2700000" algn="tl">
                    <a:srgbClr val="C0C0C0"/>
                  </a:outerShdw>
                </a:effectLst>
                <a:latin typeface="+mj-lt"/>
                <a:ea typeface="+mj-ea"/>
                <a:cs typeface="+mj-cs"/>
              </a:rPr>
              <a:t>Amaçlar</a:t>
            </a:r>
            <a:endParaRPr lang="tr-TR" sz="2900" b="1" dirty="0">
              <a:solidFill>
                <a:schemeClr val="accent1">
                  <a:tint val="88000"/>
                  <a:satMod val="150000"/>
                </a:schemeClr>
              </a:solidFill>
              <a:effectLst>
                <a:outerShdw blurRad="38100" dist="38100" dir="2700000" algn="tl">
                  <a:srgbClr val="C0C0C0"/>
                </a:outerShdw>
              </a:effectLst>
              <a:latin typeface="+mj-lt"/>
              <a:ea typeface="+mj-ea"/>
              <a:cs typeface="+mj-cs"/>
            </a:endParaRP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483">
                                            <p:txEl>
                                              <p:pRg st="2" end="2"/>
                                            </p:txEl>
                                          </p:spTgt>
                                        </p:tgtEl>
                                        <p:attrNameLst>
                                          <p:attrName>style.visibility</p:attrName>
                                        </p:attrNameLst>
                                      </p:cBhvr>
                                      <p:to>
                                        <p:strVal val="visible"/>
                                      </p:to>
                                    </p:set>
                                    <p:anim calcmode="lin" valueType="num">
                                      <p:cBhvr additive="base">
                                        <p:cTn id="13"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483">
                                            <p:txEl>
                                              <p:pRg st="3" end="3"/>
                                            </p:txEl>
                                          </p:spTgt>
                                        </p:tgtEl>
                                        <p:attrNameLst>
                                          <p:attrName>style.visibility</p:attrName>
                                        </p:attrNameLst>
                                      </p:cBhvr>
                                      <p:to>
                                        <p:strVal val="visible"/>
                                      </p:to>
                                    </p:set>
                                    <p:anim calcmode="lin" valueType="num">
                                      <p:cBhvr additive="base">
                                        <p:cTn id="19" dur="5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0483">
                                            <p:txEl>
                                              <p:pRg st="4" end="4"/>
                                            </p:txEl>
                                          </p:spTgt>
                                        </p:tgtEl>
                                        <p:attrNameLst>
                                          <p:attrName>style.visibility</p:attrName>
                                        </p:attrNameLst>
                                      </p:cBhvr>
                                      <p:to>
                                        <p:strVal val="visible"/>
                                      </p:to>
                                    </p:set>
                                    <p:anim calcmode="lin" valueType="num">
                                      <p:cBhvr additive="base">
                                        <p:cTn id="25" dur="5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48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0483">
                                            <p:txEl>
                                              <p:pRg st="5" end="5"/>
                                            </p:txEl>
                                          </p:spTgt>
                                        </p:tgtEl>
                                        <p:attrNameLst>
                                          <p:attrName>style.visibility</p:attrName>
                                        </p:attrNameLst>
                                      </p:cBhvr>
                                      <p:to>
                                        <p:strVal val="visible"/>
                                      </p:to>
                                    </p:set>
                                    <p:anim calcmode="lin" valueType="num">
                                      <p:cBhvr additive="base">
                                        <p:cTn id="31" dur="500" fill="hold"/>
                                        <p:tgtEl>
                                          <p:spTgt spid="2048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048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0483">
                                            <p:txEl>
                                              <p:pRg st="6" end="6"/>
                                            </p:txEl>
                                          </p:spTgt>
                                        </p:tgtEl>
                                        <p:attrNameLst>
                                          <p:attrName>style.visibility</p:attrName>
                                        </p:attrNameLst>
                                      </p:cBhvr>
                                      <p:to>
                                        <p:strVal val="visible"/>
                                      </p:to>
                                    </p:set>
                                    <p:anim calcmode="lin" valueType="num">
                                      <p:cBhvr additive="base">
                                        <p:cTn id="37" dur="500" fill="hold"/>
                                        <p:tgtEl>
                                          <p:spTgt spid="2048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048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0483">
                                            <p:txEl>
                                              <p:pRg st="8" end="8"/>
                                            </p:txEl>
                                          </p:spTgt>
                                        </p:tgtEl>
                                        <p:attrNameLst>
                                          <p:attrName>style.visibility</p:attrName>
                                        </p:attrNameLst>
                                      </p:cBhvr>
                                      <p:to>
                                        <p:strVal val="visible"/>
                                      </p:to>
                                    </p:set>
                                    <p:anim calcmode="lin" valueType="num">
                                      <p:cBhvr additive="base">
                                        <p:cTn id="43" dur="500" fill="hold"/>
                                        <p:tgtEl>
                                          <p:spTgt spid="2048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048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827584" y="1412776"/>
            <a:ext cx="7848600" cy="4893647"/>
          </a:xfrm>
          <a:prstGeom prst="rect">
            <a:avLst/>
          </a:prstGeom>
          <a:noFill/>
          <a:ln w="9525">
            <a:noFill/>
            <a:miter lim="800000"/>
            <a:headEnd/>
            <a:tailEnd/>
          </a:ln>
        </p:spPr>
        <p:txBody>
          <a:bodyPr>
            <a:spAutoFit/>
          </a:bodyPr>
          <a:lstStyle/>
          <a:p>
            <a:pPr algn="ctr" eaLnBrk="0" fontAlgn="auto" hangingPunct="0">
              <a:spcBef>
                <a:spcPct val="50000"/>
              </a:spcBef>
              <a:spcAft>
                <a:spcPts val="0"/>
              </a:spcAft>
              <a:defRPr/>
            </a:pPr>
            <a:r>
              <a:rPr lang="tr-TR" sz="3600" b="1" dirty="0">
                <a:solidFill>
                  <a:schemeClr val="tx2"/>
                </a:solidFill>
                <a:effectLst>
                  <a:outerShdw blurRad="38100" dist="38100" dir="2700000" algn="tl">
                    <a:srgbClr val="C0C0C0"/>
                  </a:outerShdw>
                </a:effectLst>
                <a:latin typeface="+mj-lt"/>
                <a:ea typeface="+mj-ea"/>
                <a:cs typeface="+mj-cs"/>
              </a:rPr>
              <a:t>BAŞARI nedir?</a:t>
            </a:r>
          </a:p>
          <a:p>
            <a:pPr eaLnBrk="0" fontAlgn="auto" hangingPunct="0">
              <a:spcBef>
                <a:spcPct val="50000"/>
              </a:spcBef>
              <a:spcAft>
                <a:spcPts val="0"/>
              </a:spcAft>
              <a:defRPr/>
            </a:pPr>
            <a:r>
              <a:rPr lang="tr-TR" sz="2400" dirty="0" smtClean="0">
                <a:latin typeface="Times New Roman" pitchFamily="18" charset="0"/>
              </a:rPr>
              <a:t>Amaçlanan ürün ya da buluşun geliştirilebilmesi, </a:t>
            </a:r>
            <a:r>
              <a:rPr lang="tr-TR" sz="2400" dirty="0">
                <a:latin typeface="Times New Roman" pitchFamily="18" charset="0"/>
              </a:rPr>
              <a:t>uygulayıp denemek ve proje sonuçlarıyla ilgili bir bilgilendirme-paylaşım platformu oluşturabilmek.</a:t>
            </a:r>
          </a:p>
          <a:p>
            <a:pPr eaLnBrk="0" fontAlgn="auto" hangingPunct="0">
              <a:spcBef>
                <a:spcPct val="50000"/>
              </a:spcBef>
              <a:spcAft>
                <a:spcPts val="0"/>
              </a:spcAft>
              <a:defRPr/>
            </a:pPr>
            <a:r>
              <a:rPr lang="tr-TR" sz="2400" dirty="0">
                <a:latin typeface="Times New Roman" pitchFamily="18" charset="0"/>
              </a:rPr>
              <a:t>“Grup </a:t>
            </a:r>
            <a:r>
              <a:rPr lang="tr-TR" sz="2400" dirty="0" smtClean="0">
                <a:latin typeface="Times New Roman" pitchFamily="18" charset="0"/>
              </a:rPr>
              <a:t>Çalışması”nı </a:t>
            </a:r>
            <a:r>
              <a:rPr lang="tr-TR" sz="2400" dirty="0">
                <a:latin typeface="Times New Roman" pitchFamily="18" charset="0"/>
              </a:rPr>
              <a:t>öğrenmek. </a:t>
            </a:r>
          </a:p>
          <a:p>
            <a:pPr eaLnBrk="0" fontAlgn="auto" hangingPunct="0">
              <a:spcBef>
                <a:spcPct val="50000"/>
              </a:spcBef>
              <a:spcAft>
                <a:spcPts val="0"/>
              </a:spcAft>
              <a:defRPr/>
            </a:pPr>
            <a:r>
              <a:rPr lang="tr-TR" sz="2400" dirty="0" smtClean="0">
                <a:latin typeface="Times New Roman" pitchFamily="18" charset="0"/>
              </a:rPr>
              <a:t>Ürün ya da buluşun geliştirilebilmesi aşamasında STEM bilgi ve becerilerini en etkin biçimde kullanmak.</a:t>
            </a:r>
            <a:endParaRPr lang="tr-TR" sz="2400" dirty="0">
              <a:latin typeface="Times New Roman" pitchFamily="18" charset="0"/>
            </a:endParaRPr>
          </a:p>
          <a:p>
            <a:pPr eaLnBrk="0" fontAlgn="auto" hangingPunct="0">
              <a:spcBef>
                <a:spcPct val="50000"/>
              </a:spcBef>
              <a:spcAft>
                <a:spcPts val="0"/>
              </a:spcAft>
              <a:defRPr/>
            </a:pPr>
            <a:r>
              <a:rPr lang="tr-TR" sz="2400" dirty="0" smtClean="0">
                <a:latin typeface="Times New Roman" pitchFamily="18" charset="0"/>
              </a:rPr>
              <a:t>Ürün ya da Buluşta yapılabilecek en iyi seviyeye gelmek.</a:t>
            </a:r>
            <a:endParaRPr lang="tr-TR" sz="2400" dirty="0">
              <a:latin typeface="Times New Roman" pitchFamily="18" charset="0"/>
            </a:endParaRPr>
          </a:p>
          <a:p>
            <a:pPr eaLnBrk="0" fontAlgn="auto" hangingPunct="0">
              <a:spcBef>
                <a:spcPct val="50000"/>
              </a:spcBef>
              <a:spcAft>
                <a:spcPts val="0"/>
              </a:spcAft>
              <a:defRPr/>
            </a:pPr>
            <a:r>
              <a:rPr lang="tr-TR" sz="2400" dirty="0">
                <a:latin typeface="Times New Roman" pitchFamily="18" charset="0"/>
              </a:rPr>
              <a:t>Proje Ekip elemanlarının yaptıkları çalışmadan haz duymalarını sağlamak.</a:t>
            </a:r>
            <a:endParaRPr lang="en-US" sz="2400" dirty="0">
              <a:latin typeface="Times New Roman" pitchFamily="18" charset="0"/>
            </a:endParaRP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1506">
                                            <p:txEl>
                                              <p:pRg st="1" end="1"/>
                                            </p:txEl>
                                          </p:spTgt>
                                        </p:tgtEl>
                                        <p:attrNameLst>
                                          <p:attrName>style.visibility</p:attrName>
                                        </p:attrNameLst>
                                      </p:cBhvr>
                                      <p:to>
                                        <p:strVal val="visible"/>
                                      </p:to>
                                    </p:set>
                                    <p:animEffect transition="in" filter="box(in)">
                                      <p:cBhvr>
                                        <p:cTn id="7" dur="500"/>
                                        <p:tgtEl>
                                          <p:spTgt spid="21506">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1506">
                                            <p:txEl>
                                              <p:pRg st="2" end="2"/>
                                            </p:txEl>
                                          </p:spTgt>
                                        </p:tgtEl>
                                        <p:attrNameLst>
                                          <p:attrName>style.visibility</p:attrName>
                                        </p:attrNameLst>
                                      </p:cBhvr>
                                      <p:to>
                                        <p:strVal val="visible"/>
                                      </p:to>
                                    </p:set>
                                    <p:animEffect transition="in" filter="box(in)">
                                      <p:cBhvr>
                                        <p:cTn id="10" dur="500"/>
                                        <p:tgtEl>
                                          <p:spTgt spid="21506">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21506">
                                            <p:txEl>
                                              <p:pRg st="3" end="3"/>
                                            </p:txEl>
                                          </p:spTgt>
                                        </p:tgtEl>
                                        <p:attrNameLst>
                                          <p:attrName>style.visibility</p:attrName>
                                        </p:attrNameLst>
                                      </p:cBhvr>
                                      <p:to>
                                        <p:strVal val="visible"/>
                                      </p:to>
                                    </p:set>
                                    <p:animEffect transition="in" filter="box(in)">
                                      <p:cBhvr>
                                        <p:cTn id="13" dur="500"/>
                                        <p:tgtEl>
                                          <p:spTgt spid="21506">
                                            <p:txEl>
                                              <p:pRg st="3" end="3"/>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21506">
                                            <p:txEl>
                                              <p:pRg st="4" end="4"/>
                                            </p:txEl>
                                          </p:spTgt>
                                        </p:tgtEl>
                                        <p:attrNameLst>
                                          <p:attrName>style.visibility</p:attrName>
                                        </p:attrNameLst>
                                      </p:cBhvr>
                                      <p:to>
                                        <p:strVal val="visible"/>
                                      </p:to>
                                    </p:set>
                                    <p:animEffect transition="in" filter="box(in)">
                                      <p:cBhvr>
                                        <p:cTn id="16" dur="500"/>
                                        <p:tgtEl>
                                          <p:spTgt spid="21506">
                                            <p:txEl>
                                              <p:pRg st="4" end="4"/>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21506">
                                            <p:txEl>
                                              <p:pRg st="5" end="5"/>
                                            </p:txEl>
                                          </p:spTgt>
                                        </p:tgtEl>
                                        <p:attrNameLst>
                                          <p:attrName>style.visibility</p:attrName>
                                        </p:attrNameLst>
                                      </p:cBhvr>
                                      <p:to>
                                        <p:strVal val="visible"/>
                                      </p:to>
                                    </p:set>
                                    <p:animEffect transition="in" filter="box(in)">
                                      <p:cBhvr>
                                        <p:cTn id="19" dur="500"/>
                                        <p:tgtEl>
                                          <p:spTgt spid="2150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571500" y="1340768"/>
            <a:ext cx="8572500" cy="3323987"/>
          </a:xfrm>
          <a:prstGeom prst="rect">
            <a:avLst/>
          </a:prstGeom>
          <a:noFill/>
          <a:ln w="9525">
            <a:noFill/>
            <a:miter lim="800000"/>
            <a:headEnd/>
            <a:tailEnd/>
          </a:ln>
        </p:spPr>
        <p:txBody>
          <a:bodyPr>
            <a:spAutoFit/>
          </a:bodyPr>
          <a:lstStyle/>
          <a:p>
            <a:pPr fontAlgn="auto">
              <a:spcAft>
                <a:spcPts val="0"/>
              </a:spcAft>
              <a:defRPr/>
            </a:pPr>
            <a:r>
              <a:rPr lang="tr-TR" sz="4100" b="1" cap="all" dirty="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rPr>
              <a:t>7. ADIM: PROJE RAPORUNUN  SUNULMASI</a:t>
            </a:r>
          </a:p>
          <a:p>
            <a:pPr eaLnBrk="0" fontAlgn="auto" hangingPunct="0">
              <a:spcBef>
                <a:spcPct val="50000"/>
              </a:spcBef>
              <a:spcAft>
                <a:spcPts val="0"/>
              </a:spcAft>
              <a:defRPr/>
            </a:pPr>
            <a:endParaRPr lang="tr-TR" sz="3200" dirty="0">
              <a:latin typeface="Times New Roman" pitchFamily="18" charset="0"/>
            </a:endParaRPr>
          </a:p>
          <a:p>
            <a:pPr eaLnBrk="0" fontAlgn="auto" hangingPunct="0">
              <a:spcBef>
                <a:spcPct val="50000"/>
              </a:spcBef>
              <a:spcAft>
                <a:spcPts val="0"/>
              </a:spcAft>
              <a:defRPr/>
            </a:pPr>
            <a:r>
              <a:rPr lang="tr-TR" sz="3200" dirty="0" smtClean="0">
                <a:latin typeface="Times New Roman" pitchFamily="18" charset="0"/>
              </a:rPr>
              <a:t>Proje çalışmanız sonunda proje raporu hazırlanması gereklidir.</a:t>
            </a:r>
            <a:endParaRPr lang="en-US" sz="3200" dirty="0">
              <a:latin typeface="Times New Roman" pitchFamily="18" charset="0"/>
            </a:endParaRPr>
          </a:p>
        </p:txBody>
      </p:sp>
    </p:spTree>
  </p:cSld>
  <p:clrMapOvr>
    <a:masterClrMapping/>
  </p:clrMapOvr>
  <p:transition>
    <p:wheel/>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642938" y="714375"/>
            <a:ext cx="8431212" cy="461963"/>
          </a:xfrm>
          <a:prstGeom prst="rect">
            <a:avLst/>
          </a:prstGeom>
        </p:spPr>
        <p:txBody>
          <a:bodyPr wrap="none">
            <a:spAutoFit/>
          </a:bodyPr>
          <a:lstStyle/>
          <a:p>
            <a:pPr fontAlgn="auto">
              <a:spcBef>
                <a:spcPts val="0"/>
              </a:spcBef>
              <a:spcAft>
                <a:spcPts val="0"/>
              </a:spcAft>
              <a:defRPr/>
            </a:pPr>
            <a:r>
              <a:rPr lang="tr-TR" sz="2400" b="1" dirty="0">
                <a:solidFill>
                  <a:schemeClr val="accent1">
                    <a:tint val="88000"/>
                    <a:satMod val="150000"/>
                  </a:schemeClr>
                </a:solidFill>
                <a:effectLst>
                  <a:outerShdw blurRad="38100" dist="38100" dir="2700000" algn="tl">
                    <a:srgbClr val="C0C0C0"/>
                  </a:outerShdw>
                </a:effectLst>
                <a:latin typeface="+mn-lt"/>
              </a:rPr>
              <a:t>PROJE RAPORUNDA BULUNMASI GEREKEN BAŞLIKLAR</a:t>
            </a:r>
            <a:endParaRPr lang="en-US" sz="2400" b="1" dirty="0">
              <a:solidFill>
                <a:schemeClr val="accent1">
                  <a:tint val="88000"/>
                  <a:satMod val="150000"/>
                </a:schemeClr>
              </a:solidFill>
              <a:effectLst>
                <a:outerShdw blurRad="38100" dist="38100" dir="2700000" algn="tl">
                  <a:srgbClr val="C0C0C0"/>
                </a:outerShdw>
              </a:effectLst>
              <a:latin typeface="+mn-lt"/>
            </a:endParaRPr>
          </a:p>
        </p:txBody>
      </p:sp>
      <p:sp>
        <p:nvSpPr>
          <p:cNvPr id="4" name="3 Dikdörtgen"/>
          <p:cNvSpPr/>
          <p:nvPr/>
        </p:nvSpPr>
        <p:spPr>
          <a:xfrm>
            <a:off x="571500" y="1214438"/>
            <a:ext cx="7858125" cy="4524375"/>
          </a:xfrm>
          <a:prstGeom prst="rect">
            <a:avLst/>
          </a:prstGeom>
        </p:spPr>
        <p:txBody>
          <a:bodyPr>
            <a:spAutoFit/>
          </a:bodyPr>
          <a:lstStyle/>
          <a:p>
            <a:pPr fontAlgn="auto">
              <a:lnSpc>
                <a:spcPct val="90000"/>
              </a:lnSpc>
              <a:spcBef>
                <a:spcPts val="0"/>
              </a:spcBef>
              <a:spcAft>
                <a:spcPts val="0"/>
              </a:spcAft>
              <a:defRPr/>
            </a:pPr>
            <a:r>
              <a:rPr lang="tr-TR" sz="2000" dirty="0">
                <a:solidFill>
                  <a:srgbClr val="777777"/>
                </a:solidFill>
                <a:latin typeface="+mn-lt"/>
              </a:rPr>
              <a:t> </a:t>
            </a:r>
            <a:r>
              <a:rPr lang="tr-TR" sz="2000" dirty="0">
                <a:latin typeface="+mn-lt"/>
              </a:rPr>
              <a:t>Projenin Başlığı</a:t>
            </a:r>
          </a:p>
          <a:p>
            <a:pPr fontAlgn="auto">
              <a:lnSpc>
                <a:spcPct val="90000"/>
              </a:lnSpc>
              <a:spcBef>
                <a:spcPts val="0"/>
              </a:spcBef>
              <a:spcAft>
                <a:spcPts val="0"/>
              </a:spcAft>
              <a:defRPr/>
            </a:pPr>
            <a:r>
              <a:rPr lang="tr-TR" sz="2000" dirty="0">
                <a:latin typeface="+mn-lt"/>
              </a:rPr>
              <a:t> Proje Ekibi</a:t>
            </a:r>
          </a:p>
          <a:p>
            <a:pPr lvl="1" fontAlgn="auto">
              <a:lnSpc>
                <a:spcPct val="90000"/>
              </a:lnSpc>
              <a:spcBef>
                <a:spcPts val="0"/>
              </a:spcBef>
              <a:spcAft>
                <a:spcPts val="0"/>
              </a:spcAft>
              <a:defRPr/>
            </a:pPr>
            <a:r>
              <a:rPr lang="tr-TR" sz="2000" dirty="0">
                <a:latin typeface="+mn-lt"/>
              </a:rPr>
              <a:t>-Ekip Adı</a:t>
            </a:r>
          </a:p>
          <a:p>
            <a:pPr lvl="1" fontAlgn="auto">
              <a:lnSpc>
                <a:spcPct val="90000"/>
              </a:lnSpc>
              <a:spcBef>
                <a:spcPts val="0"/>
              </a:spcBef>
              <a:spcAft>
                <a:spcPts val="0"/>
              </a:spcAft>
              <a:defRPr/>
            </a:pPr>
            <a:r>
              <a:rPr lang="tr-TR" sz="2000" dirty="0">
                <a:latin typeface="+mn-lt"/>
              </a:rPr>
              <a:t>-Ekip Üyeleri</a:t>
            </a:r>
          </a:p>
          <a:p>
            <a:pPr fontAlgn="auto">
              <a:lnSpc>
                <a:spcPct val="90000"/>
              </a:lnSpc>
              <a:spcBef>
                <a:spcPts val="0"/>
              </a:spcBef>
              <a:spcAft>
                <a:spcPts val="0"/>
              </a:spcAft>
              <a:defRPr/>
            </a:pPr>
            <a:r>
              <a:rPr lang="tr-TR" sz="2000" dirty="0">
                <a:latin typeface="+mn-lt"/>
              </a:rPr>
              <a:t> Projenin Özeti</a:t>
            </a:r>
          </a:p>
          <a:p>
            <a:pPr fontAlgn="auto">
              <a:lnSpc>
                <a:spcPct val="90000"/>
              </a:lnSpc>
              <a:spcBef>
                <a:spcPts val="0"/>
              </a:spcBef>
              <a:spcAft>
                <a:spcPts val="0"/>
              </a:spcAft>
              <a:defRPr/>
            </a:pPr>
            <a:r>
              <a:rPr lang="tr-TR" sz="2000" dirty="0">
                <a:latin typeface="+mn-lt"/>
              </a:rPr>
              <a:t> Giriş </a:t>
            </a:r>
          </a:p>
          <a:p>
            <a:pPr marL="541338" lvl="1" indent="-84138" fontAlgn="auto">
              <a:lnSpc>
                <a:spcPct val="90000"/>
              </a:lnSpc>
              <a:spcBef>
                <a:spcPts val="0"/>
              </a:spcBef>
              <a:spcAft>
                <a:spcPts val="0"/>
              </a:spcAft>
              <a:defRPr/>
            </a:pPr>
            <a:r>
              <a:rPr lang="tr-TR" sz="2000" dirty="0">
                <a:latin typeface="+mn-lt"/>
              </a:rPr>
              <a:t>Proje </a:t>
            </a:r>
            <a:r>
              <a:rPr lang="tr-TR" sz="2000" dirty="0" smtClean="0">
                <a:latin typeface="+mn-lt"/>
              </a:rPr>
              <a:t>Konusunun </a:t>
            </a:r>
            <a:r>
              <a:rPr lang="tr-TR" sz="2000" dirty="0">
                <a:latin typeface="+mn-lt"/>
              </a:rPr>
              <a:t>Tanımı </a:t>
            </a:r>
          </a:p>
          <a:p>
            <a:pPr marL="541338" lvl="1" indent="-84138" fontAlgn="auto">
              <a:lnSpc>
                <a:spcPct val="90000"/>
              </a:lnSpc>
              <a:spcBef>
                <a:spcPts val="0"/>
              </a:spcBef>
              <a:spcAft>
                <a:spcPts val="0"/>
              </a:spcAft>
              <a:defRPr/>
            </a:pPr>
            <a:r>
              <a:rPr lang="tr-TR" sz="2000" dirty="0" smtClean="0">
                <a:latin typeface="+mn-lt"/>
              </a:rPr>
              <a:t>Konunun </a:t>
            </a:r>
            <a:r>
              <a:rPr lang="tr-TR" sz="2000" dirty="0">
                <a:latin typeface="+mn-lt"/>
              </a:rPr>
              <a:t>Önemi </a:t>
            </a:r>
            <a:r>
              <a:rPr lang="tr-TR" sz="2000" dirty="0" smtClean="0">
                <a:latin typeface="+mn-lt"/>
              </a:rPr>
              <a:t>(Konuları </a:t>
            </a:r>
            <a:r>
              <a:rPr lang="tr-TR" sz="2000" dirty="0">
                <a:latin typeface="+mn-lt"/>
              </a:rPr>
              <a:t>Değerlendirme Tablosu)</a:t>
            </a:r>
          </a:p>
          <a:p>
            <a:pPr marL="541338" lvl="1" indent="-84138" fontAlgn="auto">
              <a:lnSpc>
                <a:spcPct val="90000"/>
              </a:lnSpc>
              <a:spcBef>
                <a:spcPts val="0"/>
              </a:spcBef>
              <a:spcAft>
                <a:spcPts val="0"/>
              </a:spcAft>
              <a:defRPr/>
            </a:pPr>
            <a:r>
              <a:rPr lang="tr-TR" sz="2000" dirty="0">
                <a:latin typeface="+mn-lt"/>
              </a:rPr>
              <a:t>Projeye Duyulan Gereksinim</a:t>
            </a:r>
          </a:p>
          <a:p>
            <a:pPr lvl="1" fontAlgn="auto">
              <a:lnSpc>
                <a:spcPct val="90000"/>
              </a:lnSpc>
              <a:spcBef>
                <a:spcPts val="0"/>
              </a:spcBef>
              <a:spcAft>
                <a:spcPts val="0"/>
              </a:spcAft>
              <a:defRPr/>
            </a:pPr>
            <a:r>
              <a:rPr lang="tr-TR" sz="2000" dirty="0">
                <a:latin typeface="+mn-lt"/>
              </a:rPr>
              <a:t>- </a:t>
            </a:r>
            <a:r>
              <a:rPr lang="tr-TR" sz="2000" dirty="0" smtClean="0">
                <a:latin typeface="+mn-lt"/>
              </a:rPr>
              <a:t>Ürün/Buluş-Çözüm </a:t>
            </a:r>
            <a:r>
              <a:rPr lang="tr-TR" sz="2000" dirty="0">
                <a:latin typeface="+mn-lt"/>
              </a:rPr>
              <a:t>Haritası)</a:t>
            </a:r>
          </a:p>
          <a:p>
            <a:pPr fontAlgn="auto">
              <a:lnSpc>
                <a:spcPct val="90000"/>
              </a:lnSpc>
              <a:spcBef>
                <a:spcPts val="0"/>
              </a:spcBef>
              <a:spcAft>
                <a:spcPts val="0"/>
              </a:spcAft>
              <a:defRPr/>
            </a:pPr>
            <a:r>
              <a:rPr lang="tr-TR" sz="2000" dirty="0">
                <a:latin typeface="+mn-lt"/>
              </a:rPr>
              <a:t> Projenin Amacı</a:t>
            </a:r>
          </a:p>
          <a:p>
            <a:pPr fontAlgn="auto">
              <a:lnSpc>
                <a:spcPct val="90000"/>
              </a:lnSpc>
              <a:spcBef>
                <a:spcPts val="0"/>
              </a:spcBef>
              <a:spcAft>
                <a:spcPts val="0"/>
              </a:spcAft>
              <a:defRPr/>
            </a:pPr>
            <a:r>
              <a:rPr lang="tr-TR" sz="2000" dirty="0">
                <a:latin typeface="+mn-lt"/>
              </a:rPr>
              <a:t> Proje Uygulama Planı</a:t>
            </a:r>
          </a:p>
          <a:p>
            <a:pPr lvl="1" fontAlgn="auto">
              <a:lnSpc>
                <a:spcPct val="90000"/>
              </a:lnSpc>
              <a:spcBef>
                <a:spcPts val="0"/>
              </a:spcBef>
              <a:spcAft>
                <a:spcPts val="0"/>
              </a:spcAft>
              <a:defRPr/>
            </a:pPr>
            <a:r>
              <a:rPr lang="tr-TR" sz="2000" dirty="0">
                <a:latin typeface="+mn-lt"/>
              </a:rPr>
              <a:t>- Proje İş Adımları </a:t>
            </a:r>
          </a:p>
          <a:p>
            <a:pPr lvl="1" fontAlgn="auto">
              <a:lnSpc>
                <a:spcPct val="90000"/>
              </a:lnSpc>
              <a:spcBef>
                <a:spcPts val="0"/>
              </a:spcBef>
              <a:spcAft>
                <a:spcPts val="0"/>
              </a:spcAft>
              <a:defRPr/>
            </a:pPr>
            <a:r>
              <a:rPr lang="tr-TR" sz="2000" dirty="0">
                <a:latin typeface="+mn-lt"/>
              </a:rPr>
              <a:t>Zaman Çizelgesi (</a:t>
            </a:r>
            <a:r>
              <a:rPr lang="tr-TR" sz="2000" dirty="0" err="1">
                <a:latin typeface="+mn-lt"/>
              </a:rPr>
              <a:t>Ghant</a:t>
            </a:r>
            <a:r>
              <a:rPr lang="tr-TR" sz="2000" dirty="0">
                <a:latin typeface="+mn-lt"/>
              </a:rPr>
              <a:t> </a:t>
            </a:r>
            <a:r>
              <a:rPr lang="tr-TR" sz="2000" dirty="0" err="1">
                <a:latin typeface="+mn-lt"/>
              </a:rPr>
              <a:t>Chart</a:t>
            </a:r>
            <a:r>
              <a:rPr lang="tr-TR" sz="2000" dirty="0">
                <a:latin typeface="+mn-lt"/>
              </a:rPr>
              <a:t>) </a:t>
            </a:r>
          </a:p>
          <a:p>
            <a:pPr lvl="1" fontAlgn="auto">
              <a:lnSpc>
                <a:spcPct val="90000"/>
              </a:lnSpc>
              <a:spcBef>
                <a:spcPts val="0"/>
              </a:spcBef>
              <a:spcAft>
                <a:spcPts val="0"/>
              </a:spcAft>
              <a:defRPr/>
            </a:pPr>
            <a:r>
              <a:rPr lang="tr-TR" sz="2000" dirty="0">
                <a:latin typeface="+mn-lt"/>
              </a:rPr>
              <a:t>Kaynak Kullanım </a:t>
            </a:r>
            <a:r>
              <a:rPr lang="tr-TR" sz="2000" dirty="0" smtClean="0">
                <a:latin typeface="+mn-lt"/>
              </a:rPr>
              <a:t>Tablosu (Maliyet Hesabı)</a:t>
            </a:r>
            <a:endParaRPr lang="tr-TR" sz="2000" dirty="0">
              <a:latin typeface="+mn-lt"/>
            </a:endParaRPr>
          </a:p>
          <a:p>
            <a:pPr lvl="1" fontAlgn="auto">
              <a:lnSpc>
                <a:spcPct val="90000"/>
              </a:lnSpc>
              <a:spcBef>
                <a:spcPts val="0"/>
              </a:spcBef>
              <a:spcAft>
                <a:spcPts val="0"/>
              </a:spcAft>
              <a:defRPr/>
            </a:pPr>
            <a:r>
              <a:rPr lang="tr-TR" sz="2000" dirty="0">
                <a:latin typeface="+mn-lt"/>
              </a:rPr>
              <a:t>- Görev Dağılımı (Görev Dağılım Çizelgesi)</a:t>
            </a: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4">
                                            <p:txEl>
                                              <p:pRg st="8" end="8"/>
                                            </p:txEl>
                                          </p:spTgt>
                                        </p:tgtEl>
                                        <p:attrNameLst>
                                          <p:attrName>style.visibility</p:attrName>
                                        </p:attrNameLst>
                                      </p:cBhvr>
                                      <p:to>
                                        <p:strVal val="visible"/>
                                      </p:to>
                                    </p:set>
                                    <p:anim calcmode="lin" valueType="num">
                                      <p:cBhvr additive="base">
                                        <p:cTn id="55" dur="500" fill="hold"/>
                                        <p:tgtEl>
                                          <p:spTgt spid="4">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4">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4">
                                            <p:txEl>
                                              <p:pRg st="9" end="9"/>
                                            </p:txEl>
                                          </p:spTgt>
                                        </p:tgtEl>
                                        <p:attrNameLst>
                                          <p:attrName>style.visibility</p:attrName>
                                        </p:attrNameLst>
                                      </p:cBhvr>
                                      <p:to>
                                        <p:strVal val="visible"/>
                                      </p:to>
                                    </p:set>
                                    <p:anim calcmode="lin" valueType="num">
                                      <p:cBhvr additive="base">
                                        <p:cTn id="61" dur="500" fill="hold"/>
                                        <p:tgtEl>
                                          <p:spTgt spid="4">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4">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nodeType="clickEffect">
                                  <p:stCondLst>
                                    <p:cond delay="0"/>
                                  </p:stCondLst>
                                  <p:childTnLst>
                                    <p:set>
                                      <p:cBhvr>
                                        <p:cTn id="66" dur="1" fill="hold">
                                          <p:stCondLst>
                                            <p:cond delay="0"/>
                                          </p:stCondLst>
                                        </p:cTn>
                                        <p:tgtEl>
                                          <p:spTgt spid="4">
                                            <p:txEl>
                                              <p:pRg st="10" end="10"/>
                                            </p:txEl>
                                          </p:spTgt>
                                        </p:tgtEl>
                                        <p:attrNameLst>
                                          <p:attrName>style.visibility</p:attrName>
                                        </p:attrNameLst>
                                      </p:cBhvr>
                                      <p:to>
                                        <p:strVal val="visible"/>
                                      </p:to>
                                    </p:set>
                                    <p:anim calcmode="lin" valueType="num">
                                      <p:cBhvr additive="base">
                                        <p:cTn id="67" dur="500" fill="hold"/>
                                        <p:tgtEl>
                                          <p:spTgt spid="4">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4">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nodeType="clickEffect">
                                  <p:stCondLst>
                                    <p:cond delay="0"/>
                                  </p:stCondLst>
                                  <p:childTnLst>
                                    <p:set>
                                      <p:cBhvr>
                                        <p:cTn id="72" dur="1" fill="hold">
                                          <p:stCondLst>
                                            <p:cond delay="0"/>
                                          </p:stCondLst>
                                        </p:cTn>
                                        <p:tgtEl>
                                          <p:spTgt spid="4">
                                            <p:txEl>
                                              <p:pRg st="11" end="11"/>
                                            </p:txEl>
                                          </p:spTgt>
                                        </p:tgtEl>
                                        <p:attrNameLst>
                                          <p:attrName>style.visibility</p:attrName>
                                        </p:attrNameLst>
                                      </p:cBhvr>
                                      <p:to>
                                        <p:strVal val="visible"/>
                                      </p:to>
                                    </p:set>
                                    <p:anim calcmode="lin" valueType="num">
                                      <p:cBhvr additive="base">
                                        <p:cTn id="73" dur="500" fill="hold"/>
                                        <p:tgtEl>
                                          <p:spTgt spid="4">
                                            <p:txEl>
                                              <p:pRg st="11" end="11"/>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4">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nodeType="clickEffect">
                                  <p:stCondLst>
                                    <p:cond delay="0"/>
                                  </p:stCondLst>
                                  <p:childTnLst>
                                    <p:set>
                                      <p:cBhvr>
                                        <p:cTn id="78" dur="1" fill="hold">
                                          <p:stCondLst>
                                            <p:cond delay="0"/>
                                          </p:stCondLst>
                                        </p:cTn>
                                        <p:tgtEl>
                                          <p:spTgt spid="4">
                                            <p:txEl>
                                              <p:pRg st="12" end="12"/>
                                            </p:txEl>
                                          </p:spTgt>
                                        </p:tgtEl>
                                        <p:attrNameLst>
                                          <p:attrName>style.visibility</p:attrName>
                                        </p:attrNameLst>
                                      </p:cBhvr>
                                      <p:to>
                                        <p:strVal val="visible"/>
                                      </p:to>
                                    </p:set>
                                    <p:anim calcmode="lin" valueType="num">
                                      <p:cBhvr additive="base">
                                        <p:cTn id="79" dur="500" fill="hold"/>
                                        <p:tgtEl>
                                          <p:spTgt spid="4">
                                            <p:txEl>
                                              <p:pRg st="12" end="12"/>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4">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nodeType="clickEffect">
                                  <p:stCondLst>
                                    <p:cond delay="0"/>
                                  </p:stCondLst>
                                  <p:childTnLst>
                                    <p:set>
                                      <p:cBhvr>
                                        <p:cTn id="84" dur="1" fill="hold">
                                          <p:stCondLst>
                                            <p:cond delay="0"/>
                                          </p:stCondLst>
                                        </p:cTn>
                                        <p:tgtEl>
                                          <p:spTgt spid="4">
                                            <p:txEl>
                                              <p:pRg st="13" end="13"/>
                                            </p:txEl>
                                          </p:spTgt>
                                        </p:tgtEl>
                                        <p:attrNameLst>
                                          <p:attrName>style.visibility</p:attrName>
                                        </p:attrNameLst>
                                      </p:cBhvr>
                                      <p:to>
                                        <p:strVal val="visible"/>
                                      </p:to>
                                    </p:set>
                                    <p:anim calcmode="lin" valueType="num">
                                      <p:cBhvr additive="base">
                                        <p:cTn id="85" dur="500" fill="hold"/>
                                        <p:tgtEl>
                                          <p:spTgt spid="4">
                                            <p:txEl>
                                              <p:pRg st="13" end="13"/>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4">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nodeType="clickEffect">
                                  <p:stCondLst>
                                    <p:cond delay="0"/>
                                  </p:stCondLst>
                                  <p:childTnLst>
                                    <p:set>
                                      <p:cBhvr>
                                        <p:cTn id="90" dur="1" fill="hold">
                                          <p:stCondLst>
                                            <p:cond delay="0"/>
                                          </p:stCondLst>
                                        </p:cTn>
                                        <p:tgtEl>
                                          <p:spTgt spid="4">
                                            <p:txEl>
                                              <p:pRg st="14" end="14"/>
                                            </p:txEl>
                                          </p:spTgt>
                                        </p:tgtEl>
                                        <p:attrNameLst>
                                          <p:attrName>style.visibility</p:attrName>
                                        </p:attrNameLst>
                                      </p:cBhvr>
                                      <p:to>
                                        <p:strVal val="visible"/>
                                      </p:to>
                                    </p:set>
                                    <p:anim calcmode="lin" valueType="num">
                                      <p:cBhvr additive="base">
                                        <p:cTn id="91" dur="500" fill="hold"/>
                                        <p:tgtEl>
                                          <p:spTgt spid="4">
                                            <p:txEl>
                                              <p:pRg st="14" end="14"/>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4">
                                            <p:txEl>
                                              <p:pRg st="14" end="14"/>
                                            </p:txEl>
                                          </p:spTgt>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nodeType="clickEffect">
                                  <p:stCondLst>
                                    <p:cond delay="0"/>
                                  </p:stCondLst>
                                  <p:childTnLst>
                                    <p:set>
                                      <p:cBhvr>
                                        <p:cTn id="96" dur="1" fill="hold">
                                          <p:stCondLst>
                                            <p:cond delay="0"/>
                                          </p:stCondLst>
                                        </p:cTn>
                                        <p:tgtEl>
                                          <p:spTgt spid="4">
                                            <p:txEl>
                                              <p:pRg st="15" end="15"/>
                                            </p:txEl>
                                          </p:spTgt>
                                        </p:tgtEl>
                                        <p:attrNameLst>
                                          <p:attrName>style.visibility</p:attrName>
                                        </p:attrNameLst>
                                      </p:cBhvr>
                                      <p:to>
                                        <p:strVal val="visible"/>
                                      </p:to>
                                    </p:set>
                                    <p:anim calcmode="lin" valueType="num">
                                      <p:cBhvr additive="base">
                                        <p:cTn id="97" dur="500" fill="hold"/>
                                        <p:tgtEl>
                                          <p:spTgt spid="4">
                                            <p:txEl>
                                              <p:pRg st="15" end="15"/>
                                            </p:txEl>
                                          </p:spTgt>
                                        </p:tgtEl>
                                        <p:attrNameLst>
                                          <p:attrName>ppt_x</p:attrName>
                                        </p:attrNameLst>
                                      </p:cBhvr>
                                      <p:tavLst>
                                        <p:tav tm="0">
                                          <p:val>
                                            <p:strVal val="0-#ppt_w/2"/>
                                          </p:val>
                                        </p:tav>
                                        <p:tav tm="100000">
                                          <p:val>
                                            <p:strVal val="#ppt_x"/>
                                          </p:val>
                                        </p:tav>
                                      </p:tavLst>
                                    </p:anim>
                                    <p:anim calcmode="lin" valueType="num">
                                      <p:cBhvr additive="base">
                                        <p:cTn id="98" dur="500" fill="hold"/>
                                        <p:tgtEl>
                                          <p:spTgt spid="4">
                                            <p:txEl>
                                              <p:pRg st="15" end="1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85813" y="214313"/>
            <a:ext cx="8183562" cy="1050925"/>
          </a:xfrm>
        </p:spPr>
        <p:txBody>
          <a:bodyPr>
            <a:normAutofit/>
          </a:bodyPr>
          <a:lstStyle/>
          <a:p>
            <a:pPr eaLnBrk="1" fontAlgn="auto" hangingPunct="1">
              <a:spcAft>
                <a:spcPts val="0"/>
              </a:spcAft>
              <a:defRPr/>
            </a:pPr>
            <a:r>
              <a:rPr lang="tr-TR" sz="3200" b="1" dirty="0" smtClean="0">
                <a:effectLst>
                  <a:outerShdw blurRad="38100" dist="38100" dir="2700000" algn="tl">
                    <a:srgbClr val="C0C0C0"/>
                  </a:outerShdw>
                </a:effectLst>
              </a:rPr>
              <a:t>PROJE RAPORUNDA BULUNMASI GEREKEN BAŞLIKLAR</a:t>
            </a:r>
          </a:p>
        </p:txBody>
      </p:sp>
      <p:sp>
        <p:nvSpPr>
          <p:cNvPr id="47107" name="Rectangle 3"/>
          <p:cNvSpPr>
            <a:spLocks noGrp="1" noChangeArrowheads="1"/>
          </p:cNvSpPr>
          <p:nvPr>
            <p:ph idx="1"/>
          </p:nvPr>
        </p:nvSpPr>
        <p:spPr>
          <a:xfrm>
            <a:off x="1071563" y="1357313"/>
            <a:ext cx="7286625" cy="4286250"/>
          </a:xfrm>
        </p:spPr>
        <p:txBody>
          <a:bodyPr/>
          <a:lstStyle/>
          <a:p>
            <a:pPr eaLnBrk="1" hangingPunct="1">
              <a:lnSpc>
                <a:spcPct val="90000"/>
              </a:lnSpc>
              <a:buNone/>
            </a:pPr>
            <a:r>
              <a:rPr lang="tr-TR" sz="2000" dirty="0" smtClean="0"/>
              <a:t>Projede Yapılan ve Yapılamayan Faaliyetler</a:t>
            </a:r>
          </a:p>
          <a:p>
            <a:pPr eaLnBrk="1" hangingPunct="1">
              <a:lnSpc>
                <a:spcPct val="90000"/>
              </a:lnSpc>
              <a:buNone/>
            </a:pPr>
            <a:r>
              <a:rPr lang="tr-TR" sz="2000" dirty="0" smtClean="0"/>
              <a:t>Karşılaşılan Problemler/Zorluklar</a:t>
            </a:r>
          </a:p>
          <a:p>
            <a:pPr eaLnBrk="1" hangingPunct="1">
              <a:lnSpc>
                <a:spcPct val="90000"/>
              </a:lnSpc>
              <a:buNone/>
            </a:pPr>
            <a:r>
              <a:rPr lang="tr-TR" sz="2000" dirty="0" smtClean="0"/>
              <a:t>Bulgular</a:t>
            </a:r>
          </a:p>
          <a:p>
            <a:pPr eaLnBrk="1" hangingPunct="1">
              <a:lnSpc>
                <a:spcPct val="90000"/>
              </a:lnSpc>
              <a:buNone/>
            </a:pPr>
            <a:r>
              <a:rPr lang="tr-TR" sz="2000" dirty="0" smtClean="0"/>
              <a:t>	Geliştirilen Buluş/Ürün</a:t>
            </a:r>
          </a:p>
          <a:p>
            <a:pPr eaLnBrk="1" hangingPunct="1">
              <a:lnSpc>
                <a:spcPct val="90000"/>
              </a:lnSpc>
              <a:buNone/>
            </a:pPr>
            <a:r>
              <a:rPr lang="tr-TR" sz="2000" dirty="0" smtClean="0"/>
              <a:t>Sonuç </a:t>
            </a:r>
          </a:p>
          <a:p>
            <a:pPr lvl="1" eaLnBrk="1" hangingPunct="1">
              <a:lnSpc>
                <a:spcPct val="90000"/>
              </a:lnSpc>
              <a:buNone/>
            </a:pPr>
            <a:r>
              <a:rPr lang="tr-TR" sz="2000" dirty="0" smtClean="0"/>
              <a:t>Ulaşılan Amaçlar</a:t>
            </a:r>
          </a:p>
          <a:p>
            <a:pPr lvl="1" eaLnBrk="1" hangingPunct="1">
              <a:lnSpc>
                <a:spcPct val="90000"/>
              </a:lnSpc>
              <a:buNone/>
            </a:pPr>
            <a:r>
              <a:rPr lang="tr-TR" sz="2000" dirty="0" smtClean="0"/>
              <a:t>Ulaşılamayan Amaçlar</a:t>
            </a:r>
          </a:p>
          <a:p>
            <a:pPr eaLnBrk="1" hangingPunct="1">
              <a:lnSpc>
                <a:spcPct val="90000"/>
              </a:lnSpc>
              <a:buNone/>
            </a:pPr>
            <a:r>
              <a:rPr lang="tr-TR" sz="2000" dirty="0" smtClean="0"/>
              <a:t>Değerlendirme</a:t>
            </a:r>
          </a:p>
          <a:p>
            <a:pPr lvl="1" eaLnBrk="1" hangingPunct="1">
              <a:buNone/>
            </a:pPr>
            <a:r>
              <a:rPr lang="tr-TR" sz="2000" dirty="0" smtClean="0"/>
              <a:t>Projenin Başarılı ve Başarısız Olduğu Yönler</a:t>
            </a:r>
          </a:p>
          <a:p>
            <a:pPr lvl="1" eaLnBrk="1" hangingPunct="1">
              <a:buNone/>
            </a:pPr>
            <a:r>
              <a:rPr lang="tr-TR" sz="2000" dirty="0" smtClean="0"/>
              <a:t>Proje Çalışması Sayesinde Öğrencilerin Öğrendikleri ve Kazanımları</a:t>
            </a:r>
          </a:p>
          <a:p>
            <a:pPr lvl="1" eaLnBrk="1" hangingPunct="1">
              <a:buNone/>
            </a:pPr>
            <a:r>
              <a:rPr lang="tr-TR" sz="2000" dirty="0" smtClean="0"/>
              <a:t>Projede Geliştirilmesi Gereken Yönler</a:t>
            </a:r>
          </a:p>
          <a:p>
            <a:pPr eaLnBrk="1" hangingPunct="1">
              <a:lnSpc>
                <a:spcPct val="90000"/>
              </a:lnSpc>
              <a:buNone/>
            </a:pPr>
            <a:r>
              <a:rPr lang="tr-TR" sz="2000" dirty="0" smtClean="0"/>
              <a:t>Kaynakça</a:t>
            </a:r>
          </a:p>
        </p:txBody>
      </p:sp>
    </p:spTree>
  </p:cSld>
  <p:clrMapOvr>
    <a:masterClrMapping/>
  </p:clrMapOvr>
  <p:transition>
    <p:wheel/>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571499" y="1052736"/>
            <a:ext cx="7929563" cy="4616450"/>
          </a:xfrm>
          <a:prstGeom prst="rect">
            <a:avLst/>
          </a:prstGeom>
          <a:noFill/>
        </p:spPr>
        <p:txBody>
          <a:bodyPr>
            <a:spAutoFit/>
          </a:bodyPr>
          <a:lstStyle/>
          <a:p>
            <a:pPr algn="ctr" fontAlgn="auto">
              <a:spcBef>
                <a:spcPts val="0"/>
              </a:spcBef>
              <a:spcAft>
                <a:spcPts val="0"/>
              </a:spcAft>
              <a:defRPr/>
            </a:pPr>
            <a:endParaRPr lang="tr-TR" sz="8000" b="1" dirty="0">
              <a:solidFill>
                <a:schemeClr val="accent1">
                  <a:tint val="88000"/>
                  <a:satMod val="150000"/>
                </a:schemeClr>
              </a:solidFill>
              <a:effectLst>
                <a:outerShdw blurRad="53975" dist="22860" dir="5400000" algn="tl" rotWithShape="0">
                  <a:srgbClr val="000000">
                    <a:alpha val="55000"/>
                  </a:srgbClr>
                </a:outerShdw>
              </a:effectLst>
              <a:latin typeface="Times New Roman" pitchFamily="18" charset="0"/>
            </a:endParaRPr>
          </a:p>
          <a:p>
            <a:pPr algn="ctr" fontAlgn="auto">
              <a:spcBef>
                <a:spcPts val="0"/>
              </a:spcBef>
              <a:spcAft>
                <a:spcPts val="0"/>
              </a:spcAft>
              <a:defRPr/>
            </a:pPr>
            <a:r>
              <a:rPr lang="tr-TR" sz="8000" b="1" dirty="0">
                <a:solidFill>
                  <a:schemeClr val="accent1">
                    <a:tint val="88000"/>
                    <a:satMod val="150000"/>
                  </a:schemeClr>
                </a:solidFill>
                <a:effectLst>
                  <a:outerShdw blurRad="53975" dist="22860" dir="5400000" algn="tl" rotWithShape="0">
                    <a:srgbClr val="000000">
                      <a:alpha val="55000"/>
                    </a:srgbClr>
                  </a:outerShdw>
                </a:effectLst>
                <a:latin typeface="Times New Roman" pitchFamily="18" charset="0"/>
              </a:rPr>
              <a:t>TEŞEKKÜR EDERİZ</a:t>
            </a:r>
            <a:endParaRPr lang="tr-TR" dirty="0">
              <a:latin typeface="+mn-lt"/>
            </a:endParaRPr>
          </a:p>
          <a:p>
            <a:pPr fontAlgn="auto">
              <a:spcBef>
                <a:spcPts val="0"/>
              </a:spcBef>
              <a:spcAft>
                <a:spcPts val="0"/>
              </a:spcAft>
              <a:defRPr/>
            </a:pPr>
            <a:endParaRPr lang="tr-TR" dirty="0">
              <a:latin typeface="+mn-lt"/>
            </a:endParaRPr>
          </a:p>
          <a:p>
            <a:pPr fontAlgn="auto">
              <a:spcBef>
                <a:spcPts val="0"/>
              </a:spcBef>
              <a:spcAft>
                <a:spcPts val="0"/>
              </a:spcAft>
              <a:defRPr/>
            </a:pPr>
            <a:endParaRPr lang="tr-TR" dirty="0">
              <a:latin typeface="+mn-lt"/>
            </a:endParaRPr>
          </a:p>
          <a:p>
            <a:pPr fontAlgn="auto">
              <a:spcBef>
                <a:spcPts val="0"/>
              </a:spcBef>
              <a:spcAft>
                <a:spcPts val="0"/>
              </a:spcAft>
              <a:defRPr/>
            </a:pPr>
            <a:endParaRPr lang="tr-TR" dirty="0">
              <a:latin typeface="+mn-lt"/>
            </a:endParaRPr>
          </a:p>
        </p:txBody>
      </p:sp>
      <p:pic>
        <p:nvPicPr>
          <p:cNvPr id="83971" name="2 Resim" descr="meblogo.jpg"/>
          <p:cNvPicPr>
            <a:picLocks noChangeAspect="1"/>
          </p:cNvPicPr>
          <p:nvPr/>
        </p:nvPicPr>
        <p:blipFill>
          <a:blip r:embed="rId2" cstate="print"/>
          <a:srcRect/>
          <a:stretch>
            <a:fillRect/>
          </a:stretch>
        </p:blipFill>
        <p:spPr bwMode="auto">
          <a:xfrm>
            <a:off x="3821906" y="692696"/>
            <a:ext cx="1428750" cy="1419225"/>
          </a:xfrm>
          <a:prstGeom prst="rect">
            <a:avLst/>
          </a:prstGeom>
          <a:noFill/>
          <a:ln w="9525">
            <a:noFill/>
            <a:miter lim="800000"/>
            <a:headEnd/>
            <a:tailEnd/>
          </a:ln>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2329" y="4929188"/>
            <a:ext cx="3707904" cy="1946273"/>
          </a:xfrm>
          <a:prstGeom prst="rect">
            <a:avLst/>
          </a:prstGeom>
        </p:spPr>
      </p:pic>
    </p:spTree>
  </p:cSld>
  <p:clrMapOvr>
    <a:masterClrMapping/>
  </p:clrMapOvr>
  <p:transition>
    <p:whee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897657" y="980728"/>
            <a:ext cx="7632848" cy="990600"/>
          </a:xfrm>
        </p:spPr>
        <p:txBody>
          <a:bodyPr/>
          <a:lstStyle/>
          <a:p>
            <a:pPr eaLnBrk="1" hangingPunct="1"/>
            <a:r>
              <a:rPr lang="tr-TR" sz="4000" dirty="0" smtClean="0"/>
              <a:t/>
            </a:r>
            <a:br>
              <a:rPr lang="tr-TR" sz="4000" dirty="0" smtClean="0"/>
            </a:br>
            <a:r>
              <a:rPr lang="tr-TR" sz="4000" dirty="0" smtClean="0"/>
              <a:t>Öğrenci Merkezli STEM Proje Çalışması Nedir?</a:t>
            </a:r>
          </a:p>
        </p:txBody>
      </p:sp>
      <p:sp>
        <p:nvSpPr>
          <p:cNvPr id="5123" name="Rectangle 3"/>
          <p:cNvSpPr>
            <a:spLocks noGrp="1" noChangeArrowheads="1"/>
          </p:cNvSpPr>
          <p:nvPr>
            <p:ph idx="1"/>
          </p:nvPr>
        </p:nvSpPr>
        <p:spPr>
          <a:xfrm>
            <a:off x="642938" y="1571625"/>
            <a:ext cx="8142287" cy="4876800"/>
          </a:xfrm>
        </p:spPr>
        <p:txBody>
          <a:bodyPr/>
          <a:lstStyle/>
          <a:p>
            <a:pPr eaLnBrk="1" hangingPunct="1">
              <a:buFont typeface="Wingdings 2" pitchFamily="18" charset="2"/>
              <a:buNone/>
            </a:pPr>
            <a:r>
              <a:rPr lang="tr-TR" sz="3200" dirty="0" smtClean="0"/>
              <a:t>	</a:t>
            </a:r>
          </a:p>
          <a:p>
            <a:pPr eaLnBrk="1" hangingPunct="1">
              <a:buFont typeface="Wingdings 2" pitchFamily="18" charset="2"/>
              <a:buNone/>
            </a:pPr>
            <a:r>
              <a:rPr lang="tr-TR" sz="3200" dirty="0" smtClean="0"/>
              <a:t>	STEM Proje yapma kabiliyeti olan öğrencileri tespit edip, bu öğrencileri proje ekibi haline getirerek, çevrelerinde sorgulama, araştırma, buluş yapma ve ürün geliştirme bilgi ve becerileri gerektiren problemlere karşı çözüm üretmelerini sağlamak amacıyla yaptırılan faaliyetlerdir.</a:t>
            </a:r>
          </a:p>
          <a:p>
            <a:pPr eaLnBrk="1" hangingPunct="1"/>
            <a:endParaRPr lang="tr-TR" sz="3200" dirty="0" smtClean="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 calcmode="lin" valueType="num">
                                      <p:cBhvr additive="base">
                                        <p:cTn id="7" dur="500" fill="hold"/>
                                        <p:tgtEl>
                                          <p:spTgt spid="512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899592" y="836712"/>
            <a:ext cx="8359526" cy="990600"/>
          </a:xfrm>
        </p:spPr>
        <p:txBody>
          <a:bodyPr/>
          <a:lstStyle/>
          <a:p>
            <a:pPr eaLnBrk="1" hangingPunct="1"/>
            <a:r>
              <a:rPr lang="tr-TR" sz="4000" dirty="0" smtClean="0"/>
              <a:t>STEM </a:t>
            </a:r>
            <a:r>
              <a:rPr lang="tr-TR" sz="4000" dirty="0"/>
              <a:t>Projelerinin </a:t>
            </a:r>
            <a:r>
              <a:rPr lang="tr-TR" sz="4000" dirty="0" smtClean="0"/>
              <a:t>Amacı Nedir?</a:t>
            </a:r>
          </a:p>
        </p:txBody>
      </p:sp>
      <p:sp>
        <p:nvSpPr>
          <p:cNvPr id="8195" name="Rectangle 3"/>
          <p:cNvSpPr>
            <a:spLocks noGrp="1" noChangeArrowheads="1"/>
          </p:cNvSpPr>
          <p:nvPr>
            <p:ph idx="1"/>
          </p:nvPr>
        </p:nvSpPr>
        <p:spPr>
          <a:xfrm>
            <a:off x="571500" y="1928813"/>
            <a:ext cx="8183563" cy="4524523"/>
          </a:xfrm>
        </p:spPr>
        <p:txBody>
          <a:bodyPr>
            <a:normAutofit fontScale="70000" lnSpcReduction="20000"/>
          </a:bodyPr>
          <a:lstStyle/>
          <a:p>
            <a:pPr marL="274320" indent="-274320" eaLnBrk="1" fontAlgn="auto" hangingPunct="1">
              <a:spcAft>
                <a:spcPts val="0"/>
              </a:spcAft>
              <a:buClr>
                <a:schemeClr val="accent3"/>
              </a:buClr>
              <a:buFont typeface="Wingdings 2"/>
              <a:buChar char=""/>
              <a:defRPr/>
            </a:pPr>
            <a:r>
              <a:rPr lang="tr-TR" sz="3600" dirty="0" smtClean="0"/>
              <a:t>Öğrencileri Fen, teknoloji, mühendislik ve matematik alanlarındaki bilgilerini kullanarak araştırma, buluş yapma ve üretim yapmaya yöneltmek ve proje becerisi kazandırmak, </a:t>
            </a:r>
          </a:p>
          <a:p>
            <a:pPr marL="274320" indent="-274320" eaLnBrk="1" fontAlgn="auto" hangingPunct="1">
              <a:spcAft>
                <a:spcPts val="0"/>
              </a:spcAft>
              <a:buClr>
                <a:schemeClr val="accent3"/>
              </a:buClr>
              <a:buFont typeface="Wingdings 2"/>
              <a:buChar char=""/>
              <a:defRPr/>
            </a:pPr>
            <a:r>
              <a:rPr lang="tr-TR" sz="3600" dirty="0" smtClean="0"/>
              <a:t>Öğrencilerin STEM alanıyla ilgili proje geliştirebilme yeteneklerini ortaya çıkartmak,</a:t>
            </a:r>
          </a:p>
          <a:p>
            <a:pPr marL="274320" indent="-274320" eaLnBrk="1" fontAlgn="auto" hangingPunct="1">
              <a:spcAft>
                <a:spcPts val="0"/>
              </a:spcAft>
              <a:buClr>
                <a:schemeClr val="accent3"/>
              </a:buClr>
              <a:buFont typeface="Wingdings 2"/>
              <a:buChar char=""/>
              <a:defRPr/>
            </a:pPr>
            <a:r>
              <a:rPr lang="tr-TR" sz="3600" dirty="0" smtClean="0"/>
              <a:t>Öğrencilerin </a:t>
            </a:r>
            <a:r>
              <a:rPr lang="tr-TR" sz="3600" dirty="0" smtClean="0"/>
              <a:t>grup çalışması yaparak araştırma, sorgulama, üretim ve buluş yaparak STEM bilgi ve becerilerini kullanarak sorunlara çözümler ürettirmek,</a:t>
            </a:r>
          </a:p>
          <a:p>
            <a:pPr marL="274320" indent="-274320" eaLnBrk="1" fontAlgn="auto" hangingPunct="1">
              <a:spcAft>
                <a:spcPts val="0"/>
              </a:spcAft>
              <a:buClr>
                <a:schemeClr val="accent3"/>
              </a:buClr>
              <a:buFont typeface="Wingdings 2"/>
              <a:buChar char=""/>
              <a:defRPr/>
            </a:pPr>
            <a:r>
              <a:rPr lang="tr-TR" sz="3600" dirty="0" smtClean="0"/>
              <a:t>Öğrencilerin proje çalışması yapma bilgi ve becerilerini ve tutumlarını </a:t>
            </a:r>
            <a:r>
              <a:rPr lang="tr-TR" sz="3600" dirty="0" smtClean="0"/>
              <a:t>ortaya çıkarmak ve geliştirmek.</a:t>
            </a:r>
            <a:endParaRPr lang="tr-TR" sz="3600" dirty="0" smtClean="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fill="hold"/>
                                        <p:tgtEl>
                                          <p:spTgt spid="81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1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8195">
                                            <p:txEl>
                                              <p:pRg st="3" end="3"/>
                                            </p:txEl>
                                          </p:spTgt>
                                        </p:tgtEl>
                                        <p:attrNameLst>
                                          <p:attrName>style.visibility</p:attrName>
                                        </p:attrNameLst>
                                      </p:cBhvr>
                                      <p:to>
                                        <p:strVal val="visible"/>
                                      </p:to>
                                    </p:set>
                                    <p:anim calcmode="lin" valueType="num">
                                      <p:cBhvr additive="base">
                                        <p:cTn id="25" dur="500" fill="hold"/>
                                        <p:tgtEl>
                                          <p:spTgt spid="819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19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500063" y="142875"/>
            <a:ext cx="8229600" cy="790575"/>
          </a:xfrm>
        </p:spPr>
        <p:txBody>
          <a:bodyPr>
            <a:normAutofit fontScale="90000"/>
          </a:bodyPr>
          <a:lstStyle/>
          <a:p>
            <a:pPr eaLnBrk="1" fontAlgn="auto" hangingPunct="1">
              <a:spcAft>
                <a:spcPts val="0"/>
              </a:spcAft>
              <a:defRPr/>
            </a:pPr>
            <a:r>
              <a:rPr lang="en-US" sz="4000" b="1" dirty="0" smtClean="0">
                <a:cs typeface="Arial" charset="0"/>
              </a:rPr>
              <a:t/>
            </a:r>
            <a:br>
              <a:rPr lang="en-US" sz="4000" b="1" dirty="0" smtClean="0">
                <a:cs typeface="Arial" charset="0"/>
              </a:rPr>
            </a:br>
            <a:r>
              <a:rPr lang="en-US" sz="3600" b="1" dirty="0" smtClean="0">
                <a:effectLst>
                  <a:outerShdw blurRad="38100" dist="38100" dir="2700000" algn="tl">
                    <a:srgbClr val="C0C0C0"/>
                  </a:outerShdw>
                </a:effectLst>
              </a:rPr>
              <a:t> </a:t>
            </a:r>
            <a:r>
              <a:rPr lang="tr-TR" sz="4900" b="1" dirty="0" smtClean="0">
                <a:effectLst>
                  <a:outerShdw blurRad="38100" dist="38100" dir="2700000" algn="tl">
                    <a:srgbClr val="C0C0C0"/>
                  </a:outerShdw>
                </a:effectLst>
              </a:rPr>
              <a:t>Proje Sürecinin Başlıca Adımları</a:t>
            </a:r>
            <a:r>
              <a:rPr lang="tr-TR" sz="4900" b="1" i="1" dirty="0" smtClean="0"/>
              <a:t>  </a:t>
            </a:r>
            <a:endParaRPr lang="en-US" sz="4900" i="1" dirty="0" smtClean="0"/>
          </a:p>
        </p:txBody>
      </p:sp>
      <p:sp>
        <p:nvSpPr>
          <p:cNvPr id="5" name="5 Slayt Numarası Yer Tutucusu"/>
          <p:cNvSpPr>
            <a:spLocks noGrp="1"/>
          </p:cNvSpPr>
          <p:nvPr>
            <p:ph type="sldNum" sz="quarter" idx="12"/>
          </p:nvPr>
        </p:nvSpPr>
        <p:spPr/>
        <p:txBody>
          <a:bodyPr/>
          <a:lstStyle/>
          <a:p>
            <a:pPr>
              <a:defRPr/>
            </a:pPr>
            <a:fld id="{5481DCD5-05B9-417F-9B91-0AD85AB69886}" type="slidenum">
              <a:rPr lang="en-US"/>
              <a:pPr>
                <a:defRPr/>
              </a:pPr>
              <a:t>6</a:t>
            </a:fld>
            <a:endParaRPr lang="en-US"/>
          </a:p>
        </p:txBody>
      </p:sp>
      <p:sp>
        <p:nvSpPr>
          <p:cNvPr id="25605" name="Rectangle 4"/>
          <p:cNvSpPr>
            <a:spLocks noChangeArrowheads="1"/>
          </p:cNvSpPr>
          <p:nvPr/>
        </p:nvSpPr>
        <p:spPr bwMode="auto">
          <a:xfrm>
            <a:off x="1185863" y="1144588"/>
            <a:ext cx="6858000" cy="5693866"/>
          </a:xfrm>
          <a:prstGeom prst="rect">
            <a:avLst/>
          </a:prstGeom>
          <a:noFill/>
          <a:ln w="9525" algn="ctr">
            <a:noFill/>
            <a:miter lim="800000"/>
            <a:headEnd/>
            <a:tailEnd/>
          </a:ln>
        </p:spPr>
        <p:txBody>
          <a:bodyPr>
            <a:spAutoFit/>
          </a:bodyPr>
          <a:lstStyle/>
          <a:p>
            <a:pPr marL="342900" indent="-342900"/>
            <a:r>
              <a:rPr lang="tr-TR" sz="2800" dirty="0">
                <a:solidFill>
                  <a:srgbClr val="000099"/>
                </a:solidFill>
                <a:cs typeface="Arial" charset="0"/>
              </a:rPr>
              <a:t>Proje ekibinin belirlenmesi</a:t>
            </a:r>
          </a:p>
          <a:p>
            <a:pPr marL="342900" indent="-342900"/>
            <a:r>
              <a:rPr lang="tr-TR" sz="2800" dirty="0" smtClean="0">
                <a:solidFill>
                  <a:srgbClr val="000099"/>
                </a:solidFill>
                <a:cs typeface="Arial" charset="0"/>
              </a:rPr>
              <a:t> </a:t>
            </a:r>
            <a:endParaRPr lang="tr-TR" sz="2800" dirty="0">
              <a:solidFill>
                <a:srgbClr val="000099"/>
              </a:solidFill>
              <a:cs typeface="Arial" charset="0"/>
            </a:endParaRPr>
          </a:p>
          <a:p>
            <a:pPr marL="342900" indent="-342900"/>
            <a:r>
              <a:rPr lang="tr-TR" sz="2800" dirty="0">
                <a:solidFill>
                  <a:srgbClr val="000099"/>
                </a:solidFill>
                <a:cs typeface="Arial" charset="0"/>
              </a:rPr>
              <a:t>Sorunun belirlenmesi</a:t>
            </a:r>
          </a:p>
          <a:p>
            <a:pPr marL="342900" indent="-342900"/>
            <a:endParaRPr lang="tr-TR" sz="2800" dirty="0">
              <a:solidFill>
                <a:srgbClr val="000099"/>
              </a:solidFill>
              <a:cs typeface="Arial" charset="0"/>
            </a:endParaRPr>
          </a:p>
          <a:p>
            <a:pPr marL="342900" indent="-342900"/>
            <a:r>
              <a:rPr lang="tr-TR" sz="2800" dirty="0">
                <a:solidFill>
                  <a:srgbClr val="000099"/>
                </a:solidFill>
                <a:cs typeface="Arial" charset="0"/>
              </a:rPr>
              <a:t>Proje amaçlarının belirlenmesi</a:t>
            </a:r>
          </a:p>
          <a:p>
            <a:pPr marL="342900" indent="-342900"/>
            <a:endParaRPr lang="tr-TR" sz="2800" dirty="0" smtClean="0">
              <a:solidFill>
                <a:srgbClr val="000099"/>
              </a:solidFill>
              <a:cs typeface="Arial" charset="0"/>
            </a:endParaRPr>
          </a:p>
          <a:p>
            <a:pPr marL="342900" indent="-342900"/>
            <a:r>
              <a:rPr lang="tr-TR" sz="2800" dirty="0">
                <a:solidFill>
                  <a:srgbClr val="000099"/>
                </a:solidFill>
                <a:cs typeface="Arial" charset="0"/>
              </a:rPr>
              <a:t>Sorunu çözme planının yapılması</a:t>
            </a:r>
          </a:p>
          <a:p>
            <a:pPr marL="342900" indent="-342900"/>
            <a:endParaRPr lang="tr-TR" sz="2800" dirty="0" smtClean="0">
              <a:solidFill>
                <a:srgbClr val="000099"/>
              </a:solidFill>
              <a:cs typeface="Arial" charset="0"/>
            </a:endParaRPr>
          </a:p>
          <a:p>
            <a:pPr marL="342900" indent="-342900"/>
            <a:r>
              <a:rPr lang="tr-TR" sz="2800" dirty="0" smtClean="0">
                <a:solidFill>
                  <a:srgbClr val="000099"/>
                </a:solidFill>
                <a:cs typeface="Arial" charset="0"/>
              </a:rPr>
              <a:t>Proje </a:t>
            </a:r>
            <a:r>
              <a:rPr lang="tr-TR" sz="2800" dirty="0">
                <a:solidFill>
                  <a:srgbClr val="000099"/>
                </a:solidFill>
                <a:cs typeface="Arial" charset="0"/>
              </a:rPr>
              <a:t>planının uygulanması</a:t>
            </a:r>
          </a:p>
          <a:p>
            <a:pPr marL="342900" indent="-342900"/>
            <a:endParaRPr lang="en-US" sz="2800" dirty="0">
              <a:solidFill>
                <a:srgbClr val="000099"/>
              </a:solidFill>
              <a:cs typeface="Arial" charset="0"/>
            </a:endParaRPr>
          </a:p>
          <a:p>
            <a:pPr marL="342900" indent="-342900"/>
            <a:r>
              <a:rPr lang="tr-TR" sz="2800" dirty="0">
                <a:solidFill>
                  <a:srgbClr val="000099"/>
                </a:solidFill>
                <a:cs typeface="Arial" charset="0"/>
              </a:rPr>
              <a:t>Projenin değerlendirilmesi</a:t>
            </a:r>
            <a:endParaRPr lang="en-US" sz="2000" dirty="0">
              <a:solidFill>
                <a:srgbClr val="000099"/>
              </a:solidFill>
              <a:cs typeface="Arial" charset="0"/>
            </a:endParaRPr>
          </a:p>
          <a:p>
            <a:pPr marL="342900" indent="-342900"/>
            <a:endParaRPr lang="tr-TR" sz="2800" dirty="0">
              <a:solidFill>
                <a:srgbClr val="000099"/>
              </a:solidFill>
              <a:cs typeface="Arial" charset="0"/>
            </a:endParaRPr>
          </a:p>
          <a:p>
            <a:pPr marL="342900" indent="-342900"/>
            <a:r>
              <a:rPr lang="tr-TR" sz="2800" dirty="0">
                <a:solidFill>
                  <a:srgbClr val="000099"/>
                </a:solidFill>
                <a:cs typeface="Arial" charset="0"/>
              </a:rPr>
              <a:t>Proje  raporunun sunulması</a:t>
            </a:r>
          </a:p>
        </p:txBody>
      </p:sp>
      <p:sp>
        <p:nvSpPr>
          <p:cNvPr id="17" name="16 Aşağı Ok"/>
          <p:cNvSpPr/>
          <p:nvPr/>
        </p:nvSpPr>
        <p:spPr>
          <a:xfrm>
            <a:off x="2928938" y="1640483"/>
            <a:ext cx="357188" cy="5000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18" name="17 Aşağı Ok"/>
          <p:cNvSpPr/>
          <p:nvPr/>
        </p:nvSpPr>
        <p:spPr>
          <a:xfrm>
            <a:off x="2928938" y="2461220"/>
            <a:ext cx="357188"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19" name="18 Aşağı Ok"/>
          <p:cNvSpPr/>
          <p:nvPr/>
        </p:nvSpPr>
        <p:spPr>
          <a:xfrm>
            <a:off x="2928938" y="3318470"/>
            <a:ext cx="357188"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20" name="19 Aşağı Ok"/>
          <p:cNvSpPr/>
          <p:nvPr/>
        </p:nvSpPr>
        <p:spPr>
          <a:xfrm>
            <a:off x="2928938" y="4175720"/>
            <a:ext cx="357188"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21" name="20 Aşağı Ok"/>
          <p:cNvSpPr/>
          <p:nvPr/>
        </p:nvSpPr>
        <p:spPr>
          <a:xfrm>
            <a:off x="2928938" y="5032970"/>
            <a:ext cx="357188"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23" name="22 Sağa Bükülü Ok"/>
          <p:cNvSpPr/>
          <p:nvPr/>
        </p:nvSpPr>
        <p:spPr>
          <a:xfrm flipH="1" flipV="1">
            <a:off x="6084168" y="1071562"/>
            <a:ext cx="1643062" cy="5786438"/>
          </a:xfrm>
          <a:prstGeom prst="curvedRightArrow">
            <a:avLst>
              <a:gd name="adj1" fmla="val 25000"/>
              <a:gd name="adj2" fmla="val 50000"/>
              <a:gd name="adj3" fmla="val 1814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solidFill>
                <a:schemeClr val="tx1"/>
              </a:solidFill>
            </a:endParaRPr>
          </a:p>
        </p:txBody>
      </p:sp>
      <p:sp>
        <p:nvSpPr>
          <p:cNvPr id="11" name="10 Aşağı Ok"/>
          <p:cNvSpPr/>
          <p:nvPr/>
        </p:nvSpPr>
        <p:spPr>
          <a:xfrm>
            <a:off x="2928938" y="5890220"/>
            <a:ext cx="357188"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5605">
                                            <p:txEl>
                                              <p:pRg st="0" end="0"/>
                                            </p:txEl>
                                          </p:spTgt>
                                        </p:tgtEl>
                                        <p:attrNameLst>
                                          <p:attrName>style.visibility</p:attrName>
                                        </p:attrNameLst>
                                      </p:cBhvr>
                                      <p:to>
                                        <p:strVal val="visible"/>
                                      </p:to>
                                    </p:set>
                                    <p:anim calcmode="lin" valueType="num">
                                      <p:cBhvr additive="base">
                                        <p:cTn id="7" dur="500" fill="hold"/>
                                        <p:tgtEl>
                                          <p:spTgt spid="2560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5605">
                                            <p:txEl>
                                              <p:pRg st="4" end="4"/>
                                            </p:txEl>
                                          </p:spTgt>
                                        </p:tgtEl>
                                        <p:attrNameLst>
                                          <p:attrName>style.visibility</p:attrName>
                                        </p:attrNameLst>
                                      </p:cBhvr>
                                      <p:to>
                                        <p:strVal val="visible"/>
                                      </p:to>
                                    </p:set>
                                    <p:anim calcmode="lin" valueType="num">
                                      <p:cBhvr additive="base">
                                        <p:cTn id="13" dur="500" fill="hold"/>
                                        <p:tgtEl>
                                          <p:spTgt spid="2560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560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5605">
                                            <p:txEl>
                                              <p:pRg st="6" end="6"/>
                                            </p:txEl>
                                          </p:spTgt>
                                        </p:tgtEl>
                                        <p:attrNameLst>
                                          <p:attrName>style.visibility</p:attrName>
                                        </p:attrNameLst>
                                      </p:cBhvr>
                                      <p:to>
                                        <p:strVal val="visible"/>
                                      </p:to>
                                    </p:set>
                                    <p:anim calcmode="lin" valueType="num">
                                      <p:cBhvr additive="base">
                                        <p:cTn id="19" dur="500" fill="hold"/>
                                        <p:tgtEl>
                                          <p:spTgt spid="2560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560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5605">
                                            <p:txEl>
                                              <p:pRg st="8" end="8"/>
                                            </p:txEl>
                                          </p:spTgt>
                                        </p:tgtEl>
                                        <p:attrNameLst>
                                          <p:attrName>style.visibility</p:attrName>
                                        </p:attrNameLst>
                                      </p:cBhvr>
                                      <p:to>
                                        <p:strVal val="visible"/>
                                      </p:to>
                                    </p:set>
                                    <p:anim calcmode="lin" valueType="num">
                                      <p:cBhvr additive="base">
                                        <p:cTn id="25" dur="500" fill="hold"/>
                                        <p:tgtEl>
                                          <p:spTgt spid="25605">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560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5605">
                                            <p:txEl>
                                              <p:pRg st="10" end="10"/>
                                            </p:txEl>
                                          </p:spTgt>
                                        </p:tgtEl>
                                        <p:attrNameLst>
                                          <p:attrName>style.visibility</p:attrName>
                                        </p:attrNameLst>
                                      </p:cBhvr>
                                      <p:to>
                                        <p:strVal val="visible"/>
                                      </p:to>
                                    </p:set>
                                    <p:anim calcmode="lin" valueType="num">
                                      <p:cBhvr additive="base">
                                        <p:cTn id="31" dur="500" fill="hold"/>
                                        <p:tgtEl>
                                          <p:spTgt spid="25605">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560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5605">
                                            <p:txEl>
                                              <p:pRg st="12" end="12"/>
                                            </p:txEl>
                                          </p:spTgt>
                                        </p:tgtEl>
                                        <p:attrNameLst>
                                          <p:attrName>style.visibility</p:attrName>
                                        </p:attrNameLst>
                                      </p:cBhvr>
                                      <p:to>
                                        <p:strVal val="visible"/>
                                      </p:to>
                                    </p:set>
                                    <p:anim calcmode="lin" valueType="num">
                                      <p:cBhvr additive="base">
                                        <p:cTn id="37" dur="500" fill="hold"/>
                                        <p:tgtEl>
                                          <p:spTgt spid="25605">
                                            <p:txEl>
                                              <p:pRg st="12" end="1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560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428625" y="0"/>
            <a:ext cx="8229600" cy="1143000"/>
          </a:xfrm>
        </p:spPr>
        <p:txBody>
          <a:bodyPr>
            <a:normAutofit fontScale="90000"/>
          </a:bodyPr>
          <a:lstStyle/>
          <a:p>
            <a:pPr eaLnBrk="1" fontAlgn="auto" hangingPunct="1">
              <a:spcAft>
                <a:spcPts val="0"/>
              </a:spcAft>
              <a:defRPr/>
            </a:pPr>
            <a:r>
              <a:rPr lang="en-US" sz="4000" b="1" dirty="0" smtClean="0">
                <a:cs typeface="Arial" charset="0"/>
              </a:rPr>
              <a:t/>
            </a:r>
            <a:br>
              <a:rPr lang="en-US" sz="4000" b="1" dirty="0" smtClean="0">
                <a:cs typeface="Arial" charset="0"/>
              </a:rPr>
            </a:br>
            <a:r>
              <a:rPr lang="en-US" sz="3600" b="1" dirty="0" smtClean="0">
                <a:effectLst>
                  <a:outerShdw blurRad="38100" dist="38100" dir="2700000" algn="tl">
                    <a:srgbClr val="C0C0C0"/>
                  </a:outerShdw>
                </a:effectLst>
              </a:rPr>
              <a:t> </a:t>
            </a:r>
            <a:r>
              <a:rPr lang="tr-TR" sz="3600" b="1" dirty="0" smtClean="0">
                <a:effectLst>
                  <a:outerShdw blurRad="38100" dist="38100" dir="2700000" algn="tl">
                    <a:srgbClr val="C0C0C0"/>
                  </a:outerShdw>
                </a:effectLst>
              </a:rPr>
              <a:t>Öğretmenler Neler Yapmalı?</a:t>
            </a:r>
            <a:r>
              <a:rPr lang="tr-TR" sz="2400" b="1" i="1" dirty="0" smtClean="0"/>
              <a:t>  </a:t>
            </a:r>
            <a:endParaRPr lang="en-US" sz="1800" i="1" dirty="0" smtClean="0"/>
          </a:p>
        </p:txBody>
      </p:sp>
      <p:sp>
        <p:nvSpPr>
          <p:cNvPr id="39939" name="Rectangle 3"/>
          <p:cNvSpPr>
            <a:spLocks noGrp="1" noChangeArrowheads="1"/>
          </p:cNvSpPr>
          <p:nvPr>
            <p:ph idx="1"/>
          </p:nvPr>
        </p:nvSpPr>
        <p:spPr>
          <a:xfrm>
            <a:off x="500063" y="1214438"/>
            <a:ext cx="8229600" cy="5059362"/>
          </a:xfrm>
        </p:spPr>
        <p:txBody>
          <a:bodyPr>
            <a:normAutofit fontScale="85000" lnSpcReduction="20000"/>
          </a:bodyPr>
          <a:lstStyle/>
          <a:p>
            <a:pPr marL="640080" lvl="1" indent="-246888" eaLnBrk="1" fontAlgn="auto" hangingPunct="1">
              <a:lnSpc>
                <a:spcPct val="90000"/>
              </a:lnSpc>
              <a:spcAft>
                <a:spcPts val="0"/>
              </a:spcAft>
              <a:buFont typeface="Wingdings 2"/>
              <a:buNone/>
              <a:defRPr/>
            </a:pPr>
            <a:r>
              <a:rPr lang="tr-TR" dirty="0" smtClean="0"/>
              <a:t>	</a:t>
            </a:r>
          </a:p>
          <a:p>
            <a:pPr marL="971550" lvl="1" indent="-514350" eaLnBrk="1" fontAlgn="auto" hangingPunct="1">
              <a:lnSpc>
                <a:spcPct val="90000"/>
              </a:lnSpc>
              <a:spcAft>
                <a:spcPts val="0"/>
              </a:spcAft>
              <a:buFont typeface="+mj-lt"/>
              <a:buAutoNum type="arabicPeriod"/>
              <a:defRPr/>
            </a:pPr>
            <a:r>
              <a:rPr lang="tr-TR" dirty="0" smtClean="0"/>
              <a:t>Proje ekibini belirleyin ve rol dağılımını yapın. </a:t>
            </a:r>
          </a:p>
          <a:p>
            <a:pPr marL="971550" lvl="1" indent="-514350" eaLnBrk="1" fontAlgn="auto" hangingPunct="1">
              <a:lnSpc>
                <a:spcPct val="90000"/>
              </a:lnSpc>
              <a:spcAft>
                <a:spcPts val="0"/>
              </a:spcAft>
              <a:buFont typeface="+mj-lt"/>
              <a:buAutoNum type="arabicPeriod"/>
              <a:defRPr/>
            </a:pPr>
            <a:r>
              <a:rPr lang="tr-TR" dirty="0" smtClean="0"/>
              <a:t>Proje ekibini proje çalışmalarının nasıl yapılacağı konusunda bilgilendirin, yardımcı ve yol gösterici olun.</a:t>
            </a:r>
          </a:p>
          <a:p>
            <a:pPr marL="971550" lvl="1" indent="-514350" eaLnBrk="1" fontAlgn="auto" hangingPunct="1">
              <a:lnSpc>
                <a:spcPct val="90000"/>
              </a:lnSpc>
              <a:spcAft>
                <a:spcPts val="0"/>
              </a:spcAft>
              <a:buFont typeface="+mj-lt"/>
              <a:buAutoNum type="arabicPeriod"/>
              <a:defRPr/>
            </a:pPr>
            <a:r>
              <a:rPr lang="tr-TR" dirty="0" smtClean="0"/>
              <a:t>Proje ekibini STEM bilgi ve becerileriyle nasıl proje geliştirebilecekleri konusunda bilgilendirin.</a:t>
            </a:r>
          </a:p>
          <a:p>
            <a:pPr marL="971550" lvl="1" indent="-514350" eaLnBrk="1" fontAlgn="auto" hangingPunct="1">
              <a:lnSpc>
                <a:spcPct val="90000"/>
              </a:lnSpc>
              <a:spcAft>
                <a:spcPts val="0"/>
              </a:spcAft>
              <a:buFont typeface="+mj-lt"/>
              <a:buAutoNum type="arabicPeriod"/>
              <a:defRPr/>
            </a:pPr>
            <a:r>
              <a:rPr lang="tr-TR" dirty="0" smtClean="0"/>
              <a:t>Öğrencilere proje çalışmalarını planlarken ve uygularken liderlik yapın. Proje çalışmalarını öğrencilerin yapmasını sağlayın.</a:t>
            </a:r>
          </a:p>
          <a:p>
            <a:pPr marL="971550" lvl="1" indent="-514350" eaLnBrk="1" fontAlgn="auto" hangingPunct="1">
              <a:lnSpc>
                <a:spcPct val="90000"/>
              </a:lnSpc>
              <a:spcAft>
                <a:spcPts val="0"/>
              </a:spcAft>
              <a:buFont typeface="+mj-lt"/>
              <a:buAutoNum type="arabicPeriod"/>
              <a:defRPr/>
            </a:pPr>
            <a:r>
              <a:rPr lang="tr-TR" dirty="0" smtClean="0"/>
              <a:t>Proje çalışmanızın konusuyla ve uygulayacağınız yöntemler konusunda okulda okul yönetimini, diğer öğretmenleri ve velileri bilgilendirin. Okul yönetimini, diğer öğretmenleri ve velileri de işbirliğine çekin.</a:t>
            </a:r>
          </a:p>
          <a:p>
            <a:pPr marL="971550" lvl="1" indent="-514350" eaLnBrk="1" fontAlgn="auto" hangingPunct="1">
              <a:lnSpc>
                <a:spcPct val="90000"/>
              </a:lnSpc>
              <a:spcAft>
                <a:spcPts val="0"/>
              </a:spcAft>
              <a:buFont typeface="+mj-lt"/>
              <a:buAutoNum type="arabicPeriod"/>
              <a:defRPr/>
            </a:pPr>
            <a:r>
              <a:rPr lang="tr-TR" dirty="0" smtClean="0"/>
              <a:t>Proje ekibinin çalışmalarını kayıt etmelerini sağlayın. Proje ekibinin çalışmalarını her aşamada izleyin ve geribildirim sağlayın.</a:t>
            </a:r>
          </a:p>
          <a:p>
            <a:pPr marL="971550" lvl="1" indent="-514350" eaLnBrk="1" fontAlgn="auto" hangingPunct="1">
              <a:lnSpc>
                <a:spcPct val="90000"/>
              </a:lnSpc>
              <a:spcAft>
                <a:spcPts val="0"/>
              </a:spcAft>
              <a:buFont typeface="+mj-lt"/>
              <a:buAutoNum type="arabicPeriod"/>
              <a:defRPr/>
            </a:pPr>
            <a:r>
              <a:rPr lang="tr-TR" dirty="0" smtClean="0"/>
              <a:t>Öğrencilerin STEM </a:t>
            </a:r>
            <a:r>
              <a:rPr lang="tr-TR" dirty="0" smtClean="0"/>
              <a:t>proje etkinlikleri </a:t>
            </a:r>
            <a:r>
              <a:rPr lang="tr-TR" dirty="0" smtClean="0"/>
              <a:t>içeren proje </a:t>
            </a:r>
            <a:r>
              <a:rPr lang="tr-TR" dirty="0" smtClean="0"/>
              <a:t>raporunu </a:t>
            </a:r>
            <a:r>
              <a:rPr lang="tr-TR" dirty="0" smtClean="0"/>
              <a:t>okulunuzun web sayfasından yayınlayın. </a:t>
            </a:r>
          </a:p>
          <a:p>
            <a:pPr marL="971550" lvl="1" indent="-514350" eaLnBrk="1" fontAlgn="auto" hangingPunct="1">
              <a:lnSpc>
                <a:spcPct val="90000"/>
              </a:lnSpc>
              <a:spcAft>
                <a:spcPts val="0"/>
              </a:spcAft>
              <a:buFont typeface="+mj-lt"/>
              <a:buAutoNum type="arabicPeriod"/>
              <a:defRPr/>
            </a:pPr>
            <a:r>
              <a:rPr lang="tr-TR" dirty="0" smtClean="0"/>
              <a:t>Başarıyı ve desteği kutlayın ve paylaşın (alkış, övgü, ödül, sergileme...)</a:t>
            </a:r>
            <a:endParaRPr lang="en-US" dirty="0" smtClean="0"/>
          </a:p>
          <a:p>
            <a:pPr marL="274320" indent="-274320" eaLnBrk="1" fontAlgn="auto" hangingPunct="1">
              <a:lnSpc>
                <a:spcPct val="90000"/>
              </a:lnSpc>
              <a:spcAft>
                <a:spcPts val="0"/>
              </a:spcAft>
              <a:buClr>
                <a:schemeClr val="accent3"/>
              </a:buClr>
              <a:buFontTx/>
              <a:buNone/>
              <a:defRPr/>
            </a:pPr>
            <a:endParaRPr lang="en-US" dirty="0" smtClean="0"/>
          </a:p>
        </p:txBody>
      </p:sp>
      <p:sp>
        <p:nvSpPr>
          <p:cNvPr id="4" name="4 Slayt Numarası Yer Tutucusu"/>
          <p:cNvSpPr>
            <a:spLocks noGrp="1"/>
          </p:cNvSpPr>
          <p:nvPr>
            <p:ph type="sldNum" sz="quarter" idx="12"/>
          </p:nvPr>
        </p:nvSpPr>
        <p:spPr/>
        <p:txBody>
          <a:bodyPr/>
          <a:lstStyle/>
          <a:p>
            <a:pPr>
              <a:defRPr/>
            </a:pPr>
            <a:fld id="{E30E581E-95FA-474B-8CC3-BFAEE18EF9D2}" type="slidenum">
              <a:rPr lang="en-US"/>
              <a:pPr>
                <a:defRPr/>
              </a:pPr>
              <a:t>7</a:t>
            </a:fld>
            <a:endParaRPr lang="en-US"/>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9939">
                                            <p:txEl>
                                              <p:pRg st="1" end="1"/>
                                            </p:txEl>
                                          </p:spTgt>
                                        </p:tgtEl>
                                        <p:attrNameLst>
                                          <p:attrName>style.visibility</p:attrName>
                                        </p:attrNameLst>
                                      </p:cBhvr>
                                      <p:to>
                                        <p:strVal val="visible"/>
                                      </p:to>
                                    </p:set>
                                    <p:anim calcmode="lin" valueType="num">
                                      <p:cBhvr additive="base">
                                        <p:cTn id="7" dur="500" fill="hold"/>
                                        <p:tgtEl>
                                          <p:spTgt spid="3993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9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9939">
                                            <p:txEl>
                                              <p:pRg st="2" end="2"/>
                                            </p:txEl>
                                          </p:spTgt>
                                        </p:tgtEl>
                                        <p:attrNameLst>
                                          <p:attrName>style.visibility</p:attrName>
                                        </p:attrNameLst>
                                      </p:cBhvr>
                                      <p:to>
                                        <p:strVal val="visible"/>
                                      </p:to>
                                    </p:set>
                                    <p:anim calcmode="lin" valueType="num">
                                      <p:cBhvr additive="base">
                                        <p:cTn id="13" dur="500" fill="hold"/>
                                        <p:tgtEl>
                                          <p:spTgt spid="3993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99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9939">
                                            <p:txEl>
                                              <p:pRg st="3" end="3"/>
                                            </p:txEl>
                                          </p:spTgt>
                                        </p:tgtEl>
                                        <p:attrNameLst>
                                          <p:attrName>style.visibility</p:attrName>
                                        </p:attrNameLst>
                                      </p:cBhvr>
                                      <p:to>
                                        <p:strVal val="visible"/>
                                      </p:to>
                                    </p:set>
                                    <p:anim calcmode="lin" valueType="num">
                                      <p:cBhvr additive="base">
                                        <p:cTn id="19" dur="500" fill="hold"/>
                                        <p:tgtEl>
                                          <p:spTgt spid="3993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99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9939">
                                            <p:txEl>
                                              <p:pRg st="4" end="4"/>
                                            </p:txEl>
                                          </p:spTgt>
                                        </p:tgtEl>
                                        <p:attrNameLst>
                                          <p:attrName>style.visibility</p:attrName>
                                        </p:attrNameLst>
                                      </p:cBhvr>
                                      <p:to>
                                        <p:strVal val="visible"/>
                                      </p:to>
                                    </p:set>
                                    <p:anim calcmode="lin" valueType="num">
                                      <p:cBhvr additive="base">
                                        <p:cTn id="25" dur="500" fill="hold"/>
                                        <p:tgtEl>
                                          <p:spTgt spid="3993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99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9939">
                                            <p:txEl>
                                              <p:pRg st="5" end="5"/>
                                            </p:txEl>
                                          </p:spTgt>
                                        </p:tgtEl>
                                        <p:attrNameLst>
                                          <p:attrName>style.visibility</p:attrName>
                                        </p:attrNameLst>
                                      </p:cBhvr>
                                      <p:to>
                                        <p:strVal val="visible"/>
                                      </p:to>
                                    </p:set>
                                    <p:anim calcmode="lin" valueType="num">
                                      <p:cBhvr additive="base">
                                        <p:cTn id="31" dur="500" fill="hold"/>
                                        <p:tgtEl>
                                          <p:spTgt spid="39939">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993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9939">
                                            <p:txEl>
                                              <p:pRg st="6" end="6"/>
                                            </p:txEl>
                                          </p:spTgt>
                                        </p:tgtEl>
                                        <p:attrNameLst>
                                          <p:attrName>style.visibility</p:attrName>
                                        </p:attrNameLst>
                                      </p:cBhvr>
                                      <p:to>
                                        <p:strVal val="visible"/>
                                      </p:to>
                                    </p:set>
                                    <p:anim calcmode="lin" valueType="num">
                                      <p:cBhvr additive="base">
                                        <p:cTn id="37" dur="500" fill="hold"/>
                                        <p:tgtEl>
                                          <p:spTgt spid="39939">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993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39939">
                                            <p:txEl>
                                              <p:pRg st="7" end="7"/>
                                            </p:txEl>
                                          </p:spTgt>
                                        </p:tgtEl>
                                        <p:attrNameLst>
                                          <p:attrName>style.visibility</p:attrName>
                                        </p:attrNameLst>
                                      </p:cBhvr>
                                      <p:to>
                                        <p:strVal val="visible"/>
                                      </p:to>
                                    </p:set>
                                    <p:anim calcmode="lin" valueType="num">
                                      <p:cBhvr additive="base">
                                        <p:cTn id="43" dur="500" fill="hold"/>
                                        <p:tgtEl>
                                          <p:spTgt spid="39939">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993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39939">
                                            <p:txEl>
                                              <p:pRg st="8" end="8"/>
                                            </p:txEl>
                                          </p:spTgt>
                                        </p:tgtEl>
                                        <p:attrNameLst>
                                          <p:attrName>style.visibility</p:attrName>
                                        </p:attrNameLst>
                                      </p:cBhvr>
                                      <p:to>
                                        <p:strVal val="visible"/>
                                      </p:to>
                                    </p:set>
                                    <p:anim calcmode="lin" valueType="num">
                                      <p:cBhvr additive="base">
                                        <p:cTn id="49" dur="500" fill="hold"/>
                                        <p:tgtEl>
                                          <p:spTgt spid="39939">
                                            <p:txEl>
                                              <p:pRg st="8" end="8"/>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9939">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4294967295"/>
          </p:nvPr>
        </p:nvSpPr>
        <p:spPr>
          <a:xfrm>
            <a:off x="928688" y="2357438"/>
            <a:ext cx="7786687" cy="3690937"/>
          </a:xfrm>
        </p:spPr>
        <p:txBody>
          <a:bodyPr>
            <a:normAutofit fontScale="92500" lnSpcReduction="10000"/>
          </a:bodyPr>
          <a:lstStyle/>
          <a:p>
            <a:pPr marL="265113" indent="-265113" eaLnBrk="1" fontAlgn="auto" hangingPunct="1">
              <a:spcAft>
                <a:spcPts val="0"/>
              </a:spcAft>
              <a:buClr>
                <a:schemeClr val="accent3"/>
              </a:buClr>
              <a:buFont typeface="Wingdings 2"/>
              <a:buChar char=""/>
              <a:defRPr/>
            </a:pPr>
            <a:r>
              <a:rPr lang="tr-TR" sz="3600" dirty="0" smtClean="0">
                <a:latin typeface="Times New Roman" pitchFamily="18" charset="0"/>
              </a:rPr>
              <a:t>Proje ekipleri ortalama 5-10 öğrenciden oluşturulmalıdır.</a:t>
            </a:r>
          </a:p>
          <a:p>
            <a:pPr marL="265113" indent="-265113" eaLnBrk="1" fontAlgn="auto" hangingPunct="1">
              <a:spcAft>
                <a:spcPts val="0"/>
              </a:spcAft>
              <a:buClr>
                <a:schemeClr val="accent3"/>
              </a:buClr>
              <a:buFont typeface="Wingdings 2"/>
              <a:buChar char=""/>
              <a:defRPr/>
            </a:pPr>
            <a:r>
              <a:rPr lang="tr-TR" sz="3600" dirty="0" smtClean="0">
                <a:latin typeface="Times New Roman" pitchFamily="18" charset="0"/>
              </a:rPr>
              <a:t>Ekibin adı belirlenmeli ve ekip üyelerinin isimleri belirtilmelidir. </a:t>
            </a:r>
          </a:p>
          <a:p>
            <a:pPr marL="609600" indent="-609600" eaLnBrk="1" fontAlgn="auto" hangingPunct="1">
              <a:spcAft>
                <a:spcPts val="0"/>
              </a:spcAft>
              <a:buClr>
                <a:schemeClr val="accent3"/>
              </a:buClr>
              <a:buFontTx/>
              <a:buNone/>
              <a:defRPr/>
            </a:pPr>
            <a:endParaRPr lang="tr-TR" sz="3200" b="1" dirty="0" smtClean="0"/>
          </a:p>
          <a:p>
            <a:pPr marL="609600" indent="-609600" eaLnBrk="1" fontAlgn="auto" hangingPunct="1">
              <a:spcAft>
                <a:spcPts val="0"/>
              </a:spcAft>
              <a:buClr>
                <a:schemeClr val="accent3"/>
              </a:buClr>
              <a:buFontTx/>
              <a:buNone/>
              <a:defRPr/>
            </a:pPr>
            <a:r>
              <a:rPr lang="tr-TR" sz="3200" b="1" dirty="0" smtClean="0"/>
              <a:t>EKİP ADI:</a:t>
            </a:r>
          </a:p>
          <a:p>
            <a:pPr marL="609600" indent="-609600" eaLnBrk="1" fontAlgn="auto" hangingPunct="1">
              <a:spcAft>
                <a:spcPts val="0"/>
              </a:spcAft>
              <a:buClr>
                <a:schemeClr val="accent3"/>
              </a:buClr>
              <a:buFontTx/>
              <a:buNone/>
              <a:defRPr/>
            </a:pPr>
            <a:r>
              <a:rPr lang="tr-TR" sz="3200" b="1" dirty="0" smtClean="0"/>
              <a:t>EKİP ÜYELERİ:</a:t>
            </a:r>
            <a:endParaRPr lang="en-US" sz="3200" b="1" dirty="0" smtClean="0"/>
          </a:p>
        </p:txBody>
      </p:sp>
      <p:sp>
        <p:nvSpPr>
          <p:cNvPr id="3" name="2 Dikdörtgen"/>
          <p:cNvSpPr/>
          <p:nvPr/>
        </p:nvSpPr>
        <p:spPr>
          <a:xfrm>
            <a:off x="928688" y="785813"/>
            <a:ext cx="5645456" cy="1354217"/>
          </a:xfrm>
          <a:prstGeom prst="rect">
            <a:avLst/>
          </a:prstGeom>
        </p:spPr>
        <p:txBody>
          <a:bodyPr wrap="none">
            <a:spAutoFit/>
          </a:bodyPr>
          <a:lstStyle/>
          <a:p>
            <a:pPr marL="742950" indent="-742950" fontAlgn="auto">
              <a:spcBef>
                <a:spcPts val="0"/>
              </a:spcBef>
              <a:spcAft>
                <a:spcPts val="0"/>
              </a:spcAft>
              <a:defRPr/>
            </a:pPr>
            <a:r>
              <a:rPr lang="tr-TR" sz="4100" b="1" dirty="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rPr>
              <a:t>1. ADIM: </a:t>
            </a:r>
            <a:r>
              <a:rPr lang="tr-TR" sz="4100" b="1" dirty="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rPr>
              <a:t>PROJE EKİBİNİN</a:t>
            </a:r>
          </a:p>
          <a:p>
            <a:pPr marL="742950" indent="-742950" fontAlgn="auto">
              <a:spcBef>
                <a:spcPts val="0"/>
              </a:spcBef>
              <a:spcAft>
                <a:spcPts val="0"/>
              </a:spcAft>
              <a:defRPr/>
            </a:pPr>
            <a:r>
              <a:rPr lang="tr-TR" sz="4100" b="1" dirty="0" smtClean="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rPr>
              <a:t>BELİRLENMESİ</a:t>
            </a:r>
            <a:endParaRPr lang="tr-TR" sz="4100" b="1" dirty="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endParaRP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7411">
                                            <p:txEl>
                                              <p:pRg st="3" end="3"/>
                                            </p:txEl>
                                          </p:spTgt>
                                        </p:tgtEl>
                                        <p:attrNameLst>
                                          <p:attrName>style.visibility</p:attrName>
                                        </p:attrNameLst>
                                      </p:cBhvr>
                                      <p:to>
                                        <p:strVal val="visible"/>
                                      </p:to>
                                    </p:set>
                                    <p:anim calcmode="lin" valueType="num">
                                      <p:cBhvr additive="base">
                                        <p:cTn id="19" dur="500" fill="hold"/>
                                        <p:tgtEl>
                                          <p:spTgt spid="1741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4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7411">
                                            <p:txEl>
                                              <p:pRg st="4" end="4"/>
                                            </p:txEl>
                                          </p:spTgt>
                                        </p:tgtEl>
                                        <p:attrNameLst>
                                          <p:attrName>style.visibility</p:attrName>
                                        </p:attrNameLst>
                                      </p:cBhvr>
                                      <p:to>
                                        <p:strVal val="visible"/>
                                      </p:to>
                                    </p:set>
                                    <p:anim calcmode="lin" valueType="num">
                                      <p:cBhvr additive="base">
                                        <p:cTn id="25" dur="500" fill="hold"/>
                                        <p:tgtEl>
                                          <p:spTgt spid="1741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741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4294967295"/>
          </p:nvPr>
        </p:nvSpPr>
        <p:spPr>
          <a:xfrm>
            <a:off x="755576" y="2204864"/>
            <a:ext cx="7786688" cy="3690937"/>
          </a:xfrm>
        </p:spPr>
        <p:txBody>
          <a:bodyPr/>
          <a:lstStyle/>
          <a:p>
            <a:pPr marL="609600" indent="-609600" eaLnBrk="1" hangingPunct="1"/>
            <a:r>
              <a:rPr lang="tr-TR" sz="2800" dirty="0" smtClean="0">
                <a:latin typeface="Times New Roman" pitchFamily="18" charset="0"/>
              </a:rPr>
              <a:t>Konuyu öğrenciler birlikte çalışarak STEM bilgi becerilerine uygun olarak seçsin.</a:t>
            </a:r>
          </a:p>
          <a:p>
            <a:pPr marL="609600" indent="-609600" eaLnBrk="1" hangingPunct="1"/>
            <a:r>
              <a:rPr lang="tr-TR" sz="2800" dirty="0" smtClean="0">
                <a:latin typeface="Times New Roman" pitchFamily="18" charset="0"/>
              </a:rPr>
              <a:t>STEM Proje konusunun bir geleceği olsun. </a:t>
            </a:r>
          </a:p>
          <a:p>
            <a:pPr marL="609600" indent="-609600" eaLnBrk="1" hangingPunct="1"/>
            <a:r>
              <a:rPr lang="tr-TR" sz="2800" dirty="0" smtClean="0">
                <a:latin typeface="Times New Roman" pitchFamily="18" charset="0"/>
              </a:rPr>
              <a:t>Bilime, topluma ve gençlere katkı sağlasın.</a:t>
            </a:r>
          </a:p>
          <a:p>
            <a:pPr marL="609600" indent="-609600" eaLnBrk="1" hangingPunct="1"/>
            <a:r>
              <a:rPr lang="tr-TR" sz="2800" dirty="0" smtClean="0">
                <a:latin typeface="Times New Roman" pitchFamily="18" charset="0"/>
              </a:rPr>
              <a:t>Ekip elemanları konuyu benimsesin, sevsin ve yararlı olduğuna inansın.</a:t>
            </a:r>
          </a:p>
          <a:p>
            <a:pPr marL="0" indent="0" eaLnBrk="1" hangingPunct="1">
              <a:buNone/>
            </a:pPr>
            <a:endParaRPr lang="tr-TR" sz="2800" dirty="0" smtClean="0">
              <a:latin typeface="Times New Roman" pitchFamily="18" charset="0"/>
            </a:endParaRPr>
          </a:p>
          <a:p>
            <a:pPr marL="609600" indent="-609600" eaLnBrk="1" hangingPunct="1">
              <a:buFontTx/>
              <a:buNone/>
            </a:pPr>
            <a:endParaRPr lang="en-US" sz="2800" dirty="0" smtClean="0">
              <a:latin typeface="Comic Sans MS" pitchFamily="66" charset="0"/>
            </a:endParaRPr>
          </a:p>
        </p:txBody>
      </p:sp>
      <p:sp>
        <p:nvSpPr>
          <p:cNvPr id="3" name="2 Dikdörtgen"/>
          <p:cNvSpPr/>
          <p:nvPr/>
        </p:nvSpPr>
        <p:spPr>
          <a:xfrm>
            <a:off x="611560" y="908720"/>
            <a:ext cx="8359981" cy="723275"/>
          </a:xfrm>
          <a:prstGeom prst="rect">
            <a:avLst/>
          </a:prstGeom>
        </p:spPr>
        <p:txBody>
          <a:bodyPr wrap="none">
            <a:spAutoFit/>
          </a:bodyPr>
          <a:lstStyle/>
          <a:p>
            <a:pPr indent="-609600" fontAlgn="auto">
              <a:spcBef>
                <a:spcPts val="0"/>
              </a:spcBef>
              <a:spcAft>
                <a:spcPts val="0"/>
              </a:spcAft>
              <a:defRPr/>
            </a:pPr>
            <a:r>
              <a:rPr lang="tr-TR" sz="4100" b="1" dirty="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rPr>
              <a:t>2. ADIM: </a:t>
            </a:r>
            <a:r>
              <a:rPr lang="tr-TR" sz="4100" b="1" dirty="0" smtClean="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rPr>
              <a:t>STEM PROJESİ KONU </a:t>
            </a:r>
            <a:r>
              <a:rPr lang="tr-TR" sz="4100" b="1" dirty="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rPr>
              <a:t>SEÇİMİ</a:t>
            </a: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500" fill="hold"/>
                                        <p:tgtEl>
                                          <p:spTgt spid="174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4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7411">
                                            <p:txEl>
                                              <p:pRg st="3" end="3"/>
                                            </p:txEl>
                                          </p:spTgt>
                                        </p:tgtEl>
                                        <p:attrNameLst>
                                          <p:attrName>style.visibility</p:attrName>
                                        </p:attrNameLst>
                                      </p:cBhvr>
                                      <p:to>
                                        <p:strVal val="visible"/>
                                      </p:to>
                                    </p:set>
                                    <p:anim calcmode="lin" valueType="num">
                                      <p:cBhvr additive="base">
                                        <p:cTn id="25" dur="500" fill="hold"/>
                                        <p:tgtEl>
                                          <p:spTgt spid="1741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741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1824</TotalTime>
  <Words>1249</Words>
  <Application>Microsoft Office PowerPoint</Application>
  <PresentationFormat>Ekran Gösterisi (4:3)</PresentationFormat>
  <Paragraphs>375</Paragraphs>
  <Slides>38</Slides>
  <Notes>19</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38</vt:i4>
      </vt:variant>
    </vt:vector>
  </HeadingPairs>
  <TitlesOfParts>
    <vt:vector size="46" baseType="lpstr">
      <vt:lpstr>Arial</vt:lpstr>
      <vt:lpstr>Arial Narrow</vt:lpstr>
      <vt:lpstr>Calibri</vt:lpstr>
      <vt:lpstr>Comic Sans MS</vt:lpstr>
      <vt:lpstr>Constantia</vt:lpstr>
      <vt:lpstr>Times New Roman</vt:lpstr>
      <vt:lpstr>Wingdings 2</vt:lpstr>
      <vt:lpstr>Akış</vt:lpstr>
      <vt:lpstr>SCIENTIX  STEM EĞİTİMİ PROJE HAZIRLAMA BASAMAKLARI</vt:lpstr>
      <vt:lpstr>İÇERİK</vt:lpstr>
      <vt:lpstr>Proje Nedir?</vt:lpstr>
      <vt:lpstr> Öğrenci Merkezli STEM Proje Çalışması Nedir?</vt:lpstr>
      <vt:lpstr>STEM Projelerinin Amacı Nedir?</vt:lpstr>
      <vt:lpstr>  Proje Sürecinin Başlıca Adımları  </vt:lpstr>
      <vt:lpstr>  Öğretmenler Neler Yapmalı?  </vt:lpstr>
      <vt:lpstr>PowerPoint Sunusu</vt:lpstr>
      <vt:lpstr>PowerPoint Sunusu</vt:lpstr>
      <vt:lpstr>PROJEDE KONU SEÇİMİ</vt:lpstr>
      <vt:lpstr>PROJE KONUSU NELER OLABİLİR ?</vt:lpstr>
      <vt:lpstr>PROJE KONUSU NELER OLABİLİR ?</vt:lpstr>
      <vt:lpstr>PowerPoint Sunusu</vt:lpstr>
      <vt:lpstr>PowerPoint Sunusu</vt:lpstr>
      <vt:lpstr>PowerPoint Sunusu</vt:lpstr>
      <vt:lpstr>PowerPoint Sunusu</vt:lpstr>
      <vt:lpstr>PowerPoint Sunusu</vt:lpstr>
      <vt:lpstr>4. ADIM PROJE PLANININ  BELİRLENMESİ</vt:lpstr>
      <vt:lpstr>Nasıl Bir Yöntem Kullanılmalı?</vt:lpstr>
      <vt:lpstr>Projenin Başarılı Olması İçin Nelere Dikkat Edilmelidir?</vt:lpstr>
      <vt:lpstr>PowerPoint Sunusu</vt:lpstr>
      <vt:lpstr>PowerPoint Sunusu</vt:lpstr>
      <vt:lpstr>PowerPoint Sunusu</vt:lpstr>
      <vt:lpstr>PowerPoint Sunusu</vt:lpstr>
      <vt:lpstr>PowerPoint Sunusu</vt:lpstr>
      <vt:lpstr>PowerPoint Sunusu</vt:lpstr>
      <vt:lpstr>5. ADIM: PROJE PLANININ UYGULANMASI</vt:lpstr>
      <vt:lpstr>Proje Çalışmasını Öğrencilere yaptırınız</vt:lpstr>
      <vt:lpstr>PowerPoint Sunusu</vt:lpstr>
      <vt:lpstr>PowerPoint Sunusu</vt:lpstr>
      <vt:lpstr>Sonuçların Belirlenmesi</vt:lpstr>
      <vt:lpstr>6. ADIM: DEĞERLENDİRME</vt:lpstr>
      <vt:lpstr>PowerPoint Sunusu</vt:lpstr>
      <vt:lpstr>PowerPoint Sunusu</vt:lpstr>
      <vt:lpstr>PowerPoint Sunusu</vt:lpstr>
      <vt:lpstr>PowerPoint Sunusu</vt:lpstr>
      <vt:lpstr>PROJE RAPORUNDA BULUNMASI GEREKEN BAŞLIKLAR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THINKQUEST EĞİTİM PORTALI  PROJE HAZIRLAMA BASAMAKLARI</dc:title>
  <dc:creator>Dell</dc:creator>
  <cp:lastModifiedBy>Tunc Erdal AKDUR</cp:lastModifiedBy>
  <cp:revision>391</cp:revision>
  <dcterms:modified xsi:type="dcterms:W3CDTF">2017-07-07T11:55:25Z</dcterms:modified>
</cp:coreProperties>
</file>