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62" r:id="rId4"/>
    <p:sldId id="259" r:id="rId5"/>
    <p:sldId id="260" r:id="rId6"/>
    <p:sldId id="266" r:id="rId7"/>
    <p:sldId id="267" r:id="rId8"/>
    <p:sldId id="268" r:id="rId9"/>
    <p:sldId id="269" r:id="rId10"/>
    <p:sldId id="274" r:id="rId11"/>
    <p:sldId id="272" r:id="rId12"/>
    <p:sldId id="275" r:id="rId13"/>
    <p:sldId id="273" r:id="rId14"/>
    <p:sldId id="261" r:id="rId15"/>
    <p:sldId id="263" r:id="rId16"/>
    <p:sldId id="264" r:id="rId17"/>
    <p:sldId id="265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1D48-CD77-4B58-8E15-59337C7ADB1A}" type="datetimeFigureOut">
              <a:rPr lang="tr-TR" smtClean="0"/>
              <a:pPr/>
              <a:t>7.07.2017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9536-4E43-4DCA-8204-FF7BD288EF9A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75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1D48-CD77-4B58-8E15-59337C7ADB1A}" type="datetimeFigureOut">
              <a:rPr lang="tr-TR" smtClean="0"/>
              <a:pPr/>
              <a:t>7.07.2017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9536-4E43-4DCA-8204-FF7BD288EF9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910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1D48-CD77-4B58-8E15-59337C7ADB1A}" type="datetimeFigureOut">
              <a:rPr lang="tr-TR" smtClean="0"/>
              <a:pPr/>
              <a:t>7.07.2017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9536-4E43-4DCA-8204-FF7BD288EF9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108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1D48-CD77-4B58-8E15-59337C7ADB1A}" type="datetimeFigureOut">
              <a:rPr lang="tr-TR" smtClean="0"/>
              <a:pPr/>
              <a:t>7.07.2017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9536-4E43-4DCA-8204-FF7BD288EF9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715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1D48-CD77-4B58-8E15-59337C7ADB1A}" type="datetimeFigureOut">
              <a:rPr lang="tr-TR" smtClean="0"/>
              <a:pPr/>
              <a:t>7.07.2017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9536-4E43-4DCA-8204-FF7BD288EF9A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77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1D48-CD77-4B58-8E15-59337C7ADB1A}" type="datetimeFigureOut">
              <a:rPr lang="tr-TR" smtClean="0"/>
              <a:pPr/>
              <a:t>7.07.2017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9536-4E43-4DCA-8204-FF7BD288EF9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7185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1D48-CD77-4B58-8E15-59337C7ADB1A}" type="datetimeFigureOut">
              <a:rPr lang="tr-TR" smtClean="0"/>
              <a:pPr/>
              <a:t>7.07.2017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9536-4E43-4DCA-8204-FF7BD288EF9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786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1D48-CD77-4B58-8E15-59337C7ADB1A}" type="datetimeFigureOut">
              <a:rPr lang="tr-TR" smtClean="0"/>
              <a:pPr/>
              <a:t>7.07.2017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9536-4E43-4DCA-8204-FF7BD288EF9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35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1D48-CD77-4B58-8E15-59337C7ADB1A}" type="datetimeFigureOut">
              <a:rPr lang="tr-TR" smtClean="0"/>
              <a:pPr/>
              <a:t>7.07.2017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9536-4E43-4DCA-8204-FF7BD288EF9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273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1671D48-CD77-4B58-8E15-59337C7ADB1A}" type="datetimeFigureOut">
              <a:rPr lang="tr-TR" smtClean="0"/>
              <a:pPr/>
              <a:t>7.07.2017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049536-4E43-4DCA-8204-FF7BD288EF9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836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1D48-CD77-4B58-8E15-59337C7ADB1A}" type="datetimeFigureOut">
              <a:rPr lang="tr-TR" smtClean="0"/>
              <a:pPr/>
              <a:t>7.07.2017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9536-4E43-4DCA-8204-FF7BD288EF9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738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1671D48-CD77-4B58-8E15-59337C7ADB1A}" type="datetimeFigureOut">
              <a:rPr lang="tr-TR" smtClean="0"/>
              <a:pPr/>
              <a:t>7.07.2017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B049536-4E43-4DCA-8204-FF7BD288EF9A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96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yegitek.meb.gov.tr/STEM_Egitimi_Raporu.pdf" TargetMode="External"/><Relationship Id="rId2" Type="http://schemas.openxmlformats.org/officeDocument/2006/relationships/hyperlink" Target="http://yegitek.meb.gov.tr/www/meb-yegitek-genel-mudurlugu-stem-fen-teknoloji-muhendislik-matematik-egitim-raporu-hazirladi/icerik/71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egitek.meb.gov.tr/STEM_Education_Report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tuncakdur@meb.gov.t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214796" y="1122363"/>
            <a:ext cx="5453204" cy="2390382"/>
          </a:xfrm>
        </p:spPr>
        <p:txBody>
          <a:bodyPr>
            <a:normAutofit/>
          </a:bodyPr>
          <a:lstStyle/>
          <a:p>
            <a:r>
              <a:rPr lang="tr-TR" b="1" spc="600" dirty="0" smtClean="0">
                <a:latin typeface="Aharoni" pitchFamily="2" charset="-79"/>
                <a:cs typeface="Aharoni" pitchFamily="2" charset="-79"/>
              </a:rPr>
              <a:t>STEM</a:t>
            </a:r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 smtClean="0"/>
              <a:t>EĞİTİMİ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214795" y="3891749"/>
            <a:ext cx="6120143" cy="1655762"/>
          </a:xfrm>
        </p:spPr>
        <p:txBody>
          <a:bodyPr>
            <a:normAutofit/>
          </a:bodyPr>
          <a:lstStyle/>
          <a:p>
            <a:r>
              <a:rPr lang="tr-TR" dirty="0" smtClean="0"/>
              <a:t>Dr. Tunç Erdal Akdur</a:t>
            </a:r>
          </a:p>
          <a:p>
            <a:r>
              <a:rPr lang="tr-TR" dirty="0" smtClean="0"/>
              <a:t>MEB YENİLİK VE EĞİTİM TEKNOLOJİLERİ GENEL MÜDÜRLÜĞÜ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475671" cy="6331974"/>
          </a:xfrm>
          <a:prstGeom prst="rect">
            <a:avLst/>
          </a:prstGeom>
        </p:spPr>
      </p:pic>
      <p:pic>
        <p:nvPicPr>
          <p:cNvPr id="5" name="4 Resim" descr="MEB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72857" y="159026"/>
            <a:ext cx="2456198" cy="24384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070" y="2746298"/>
            <a:ext cx="2370992" cy="125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06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DÜNYA 2023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Klasik </a:t>
            </a:r>
            <a:r>
              <a:rPr lang="tr-TR" sz="2800" dirty="0"/>
              <a:t>istihdam (kadrolu, sürekli iş) yerini proje temelli istihdama (sınırlı süreli, ya da iş paketi temelli sözleşmeler) bırakacağından uygun iş yönetim becerilerine (organizasyon, pazarlama, sözleşme yönetimi, proje yönetimi gibi) ihtiyaç duyulacaktır. </a:t>
            </a:r>
          </a:p>
        </p:txBody>
      </p:sp>
    </p:spTree>
    <p:extLst>
      <p:ext uri="{BB962C8B-B14F-4D97-AF65-F5344CB8AC3E}">
        <p14:creationId xmlns:p14="http://schemas.microsoft.com/office/powerpoint/2010/main" val="1990185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DÜNYA 2023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r>
              <a:rPr lang="tr-TR" sz="2800" dirty="0" smtClean="0"/>
              <a:t>Değişimleri </a:t>
            </a:r>
            <a:r>
              <a:rPr lang="tr-TR" sz="2800" dirty="0"/>
              <a:t>özümsemek ve ayak uydurmak, yeni şeyler öğrenmek ve beceriler geliştirmek konusunda kişisel </a:t>
            </a:r>
            <a:r>
              <a:rPr lang="tr-TR" sz="2800" dirty="0" smtClean="0"/>
              <a:t>yetenekler </a:t>
            </a:r>
            <a:r>
              <a:rPr lang="tr-TR" sz="2800" dirty="0"/>
              <a:t>çok önemli hale gelecektir. </a:t>
            </a:r>
          </a:p>
          <a:p>
            <a:endParaRPr lang="tr-TR" sz="6400" dirty="0"/>
          </a:p>
        </p:txBody>
      </p:sp>
    </p:spTree>
    <p:extLst>
      <p:ext uri="{BB962C8B-B14F-4D97-AF65-F5344CB8AC3E}">
        <p14:creationId xmlns:p14="http://schemas.microsoft.com/office/powerpoint/2010/main" val="772823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DÜNYA 2023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pPr marL="0" indent="0">
              <a:buNone/>
            </a:pPr>
            <a:r>
              <a:rPr lang="tr-TR" sz="3300" dirty="0" smtClean="0"/>
              <a:t>Elemanların bilimsel teknik </a:t>
            </a:r>
            <a:r>
              <a:rPr lang="tr-TR" sz="3300" dirty="0"/>
              <a:t>eğitim ve beceriye sahip olmalarının yanından, yaratıcı olabilmeleri ve işbirliği yapabilmek için </a:t>
            </a:r>
            <a:r>
              <a:rPr lang="tr-TR" sz="3300" dirty="0" smtClean="0"/>
              <a:t>becerilere </a:t>
            </a:r>
            <a:r>
              <a:rPr lang="tr-TR" sz="3300" dirty="0"/>
              <a:t>sahip olmaları da gerekecektir. </a:t>
            </a:r>
          </a:p>
          <a:p>
            <a:endParaRPr lang="tr-TR" sz="6400" dirty="0"/>
          </a:p>
        </p:txBody>
      </p:sp>
    </p:spTree>
    <p:extLst>
      <p:ext uri="{BB962C8B-B14F-4D97-AF65-F5344CB8AC3E}">
        <p14:creationId xmlns:p14="http://schemas.microsoft.com/office/powerpoint/2010/main" val="3258644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DÜNYA 2023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r>
              <a:rPr lang="tr-TR" sz="3600" dirty="0" smtClean="0"/>
              <a:t>Hemen </a:t>
            </a:r>
            <a:r>
              <a:rPr lang="tr-TR" sz="3600" dirty="0"/>
              <a:t>hemen tüm mesleklerde teknoloji kullanımı ve iş yoğunluğu artacak bu hızlı değişimlere ve yoğunluğa ayak uydurabilmek ve baskı altında ayakta kalabilmek için duygusal ve kişisel sağlamlık gerekecektir. </a:t>
            </a:r>
          </a:p>
          <a:p>
            <a:endParaRPr lang="tr-TR" sz="6400" dirty="0"/>
          </a:p>
        </p:txBody>
      </p:sp>
    </p:spTree>
    <p:extLst>
      <p:ext uri="{BB962C8B-B14F-4D97-AF65-F5344CB8AC3E}">
        <p14:creationId xmlns:p14="http://schemas.microsoft.com/office/powerpoint/2010/main" val="41991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Ülkemizde STEM Eğitimine geçiş için neler yapılıyor?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6190760" cy="4023360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Doğrudan bir eylem planımız yok.. Fakat 2015-2019 Stratejik planında STEM eğitimiyle ilgili amaçlar var.</a:t>
            </a:r>
          </a:p>
          <a:p>
            <a:r>
              <a:rPr lang="tr-TR" dirty="0" smtClean="0"/>
              <a:t>FATİH Projesi (Tablet Bilgisayarlar)</a:t>
            </a:r>
          </a:p>
          <a:p>
            <a:r>
              <a:rPr lang="tr-TR" dirty="0" smtClean="0"/>
              <a:t>TÜBİTAK tarafından açılan bilim merkezleri</a:t>
            </a:r>
          </a:p>
          <a:p>
            <a:r>
              <a:rPr lang="tr-TR" dirty="0" smtClean="0"/>
              <a:t>TÜBİTAK Bilim Fuarları</a:t>
            </a:r>
          </a:p>
          <a:p>
            <a:r>
              <a:rPr lang="tr-TR" dirty="0" smtClean="0"/>
              <a:t>Hacettepe ve İstanbul Aydın Üniversitelerinde STEM merkezleri</a:t>
            </a:r>
          </a:p>
          <a:p>
            <a:r>
              <a:rPr lang="tr-TR" dirty="0" smtClean="0"/>
              <a:t>Muş Alparslan Üniversitesinde öğretmenlere yönelik STEM dersleri açılıyor.</a:t>
            </a:r>
          </a:p>
          <a:p>
            <a:r>
              <a:rPr lang="tr-TR" dirty="0" err="1" smtClean="0"/>
              <a:t>Bahçeşehir</a:t>
            </a:r>
            <a:r>
              <a:rPr lang="tr-TR" dirty="0" smtClean="0"/>
              <a:t> Üniversitesi STEM Öğretmeni Eğitimi</a:t>
            </a:r>
          </a:p>
          <a:p>
            <a:r>
              <a:rPr lang="tr-TR" dirty="0" smtClean="0"/>
              <a:t>SCIENTIX </a:t>
            </a:r>
            <a:r>
              <a:rPr lang="tr-TR" dirty="0" smtClean="0"/>
              <a:t>projesi ( konferans, </a:t>
            </a:r>
            <a:r>
              <a:rPr lang="tr-TR" dirty="0" err="1" smtClean="0"/>
              <a:t>çalıştay</a:t>
            </a:r>
            <a:r>
              <a:rPr lang="tr-TR" dirty="0" smtClean="0"/>
              <a:t>, bilgilendirme, tanıtım vb... )</a:t>
            </a:r>
          </a:p>
          <a:p>
            <a:r>
              <a:rPr lang="tr-TR" dirty="0" smtClean="0"/>
              <a:t>TÜSİAD STEM Kiti okullarda uygulanması projesi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804" y="1239151"/>
            <a:ext cx="2398876" cy="162967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474" y="3147773"/>
            <a:ext cx="4145762" cy="272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69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STEM Eğitimim Sistemimize Dahil Edilebilmesine Yönelik Görüşler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123915" cy="435133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sz="2400" dirty="0" smtClean="0"/>
              <a:t>STEM </a:t>
            </a:r>
            <a:r>
              <a:rPr lang="tr-TR" sz="2400" dirty="0"/>
              <a:t>Eğitimi merkezlerinin kurulması, 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 smtClean="0"/>
              <a:t>Bu  </a:t>
            </a:r>
            <a:r>
              <a:rPr lang="tr-TR" sz="2400" dirty="0"/>
              <a:t>merkezlerde  üniversitelerle  </a:t>
            </a:r>
            <a:r>
              <a:rPr lang="tr-TR" sz="2400" dirty="0" smtClean="0"/>
              <a:t>ve endüstriyle işbirliği </a:t>
            </a:r>
            <a:r>
              <a:rPr lang="tr-TR" sz="2400" dirty="0" smtClean="0"/>
              <a:t>içerisinde  </a:t>
            </a:r>
            <a:r>
              <a:rPr lang="tr-TR" sz="2400" dirty="0"/>
              <a:t>STEM  eğitimi  araştırmalarının </a:t>
            </a:r>
            <a:r>
              <a:rPr lang="tr-TR" sz="2400" dirty="0" smtClean="0"/>
              <a:t>yapılması</a:t>
            </a:r>
            <a:r>
              <a:rPr lang="tr-TR" sz="2400" dirty="0"/>
              <a:t>,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 smtClean="0"/>
              <a:t>Öğretmenlerin  </a:t>
            </a:r>
            <a:r>
              <a:rPr lang="tr-TR" sz="2400" dirty="0"/>
              <a:t>STEM  eğitim  yaklaşımını </a:t>
            </a:r>
            <a:r>
              <a:rPr lang="tr-TR" sz="2400" dirty="0" smtClean="0"/>
              <a:t>benimseyecek </a:t>
            </a:r>
            <a:r>
              <a:rPr lang="tr-TR" sz="2400" dirty="0"/>
              <a:t>şekilde yetiştirilmesi,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 smtClean="0"/>
              <a:t>Öğretim  </a:t>
            </a:r>
            <a:r>
              <a:rPr lang="tr-TR" sz="2400" dirty="0"/>
              <a:t>programlarının  STEM  eğitimini </a:t>
            </a:r>
            <a:r>
              <a:rPr lang="tr-TR" sz="2400" dirty="0" smtClean="0"/>
              <a:t>içerecek </a:t>
            </a:r>
            <a:r>
              <a:rPr lang="tr-TR" sz="2400" dirty="0"/>
              <a:t>biçimde güncellenmesi, 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 smtClean="0"/>
              <a:t>Okullardaki  </a:t>
            </a:r>
            <a:r>
              <a:rPr lang="tr-TR" sz="2400" dirty="0"/>
              <a:t>STEM  eğitimi  için  öğretim </a:t>
            </a:r>
            <a:r>
              <a:rPr lang="tr-TR" sz="2400" dirty="0" smtClean="0"/>
              <a:t>ortamlarının  </a:t>
            </a:r>
            <a:r>
              <a:rPr lang="tr-TR" sz="2400" dirty="0"/>
              <a:t>oluşturulması  ve  ders </a:t>
            </a:r>
            <a:r>
              <a:rPr lang="tr-TR" sz="2400" dirty="0" smtClean="0"/>
              <a:t>materyallerinin </a:t>
            </a:r>
            <a:r>
              <a:rPr lang="tr-TR" sz="2400" dirty="0"/>
              <a:t>sağlanması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276" y="2511392"/>
            <a:ext cx="5111086" cy="250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30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STEM Eğitimi Raporuna ulaşmak için;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>
                <a:hlinkClick r:id="rId2"/>
              </a:rPr>
              <a:t>http://yegitek.meb.gov.tr/www/meb-yegitek-genel-mudurlugu-stem-fen-teknoloji-muhendislik-matematik-egitim-raporu-hazirladi/icerik/719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>
                <a:hlinkClick r:id="rId3"/>
              </a:rPr>
              <a:t>http://yegitek.meb.gov.tr/STEM_Egitimi_Raporu.pdf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>
                <a:hlinkClick r:id="rId4"/>
              </a:rPr>
              <a:t>http://yegitek.meb.gov.tr/STEM_Education_Report.pdf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6203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Görüş, Öneri ve Katkılarınız için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tr-TR" sz="3200" dirty="0" smtClean="0"/>
          </a:p>
          <a:p>
            <a:pPr algn="ctr"/>
            <a:r>
              <a:rPr lang="tr-TR" sz="3200" dirty="0" smtClean="0"/>
              <a:t>Dr. Tunç Erdal </a:t>
            </a:r>
            <a:r>
              <a:rPr lang="tr-TR" sz="3200" dirty="0" err="1" smtClean="0"/>
              <a:t>Akdur</a:t>
            </a:r>
            <a:endParaRPr lang="tr-TR" sz="3200" dirty="0" smtClean="0"/>
          </a:p>
          <a:p>
            <a:pPr algn="ctr"/>
            <a:r>
              <a:rPr lang="tr-TR" sz="3200" dirty="0" smtClean="0"/>
              <a:t>MEB YEĞİTEK</a:t>
            </a:r>
          </a:p>
          <a:p>
            <a:pPr algn="ctr"/>
            <a:r>
              <a:rPr lang="tr-TR" sz="3200" dirty="0" smtClean="0">
                <a:hlinkClick r:id="rId2"/>
              </a:rPr>
              <a:t>tuncakdur@meb.gov.tr</a:t>
            </a:r>
            <a:endParaRPr lang="tr-TR" sz="3200" dirty="0" smtClean="0"/>
          </a:p>
          <a:p>
            <a:pPr algn="ctr"/>
            <a:r>
              <a:rPr lang="tr-TR" sz="3200" smtClean="0"/>
              <a:t>TEŞEKKÜRLER </a:t>
            </a:r>
            <a:r>
              <a:rPr lang="tr-TR" sz="3200" dirty="0" smtClean="0"/>
              <a:t>:)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46456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STEM Eğitimi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00338" y="1852785"/>
            <a:ext cx="5807044" cy="4351338"/>
          </a:xfrm>
        </p:spPr>
        <p:txBody>
          <a:bodyPr>
            <a:normAutofit/>
          </a:bodyPr>
          <a:lstStyle/>
          <a:p>
            <a:r>
              <a:rPr lang="tr-TR" dirty="0" smtClean="0"/>
              <a:t>STEM (Fen, Teknoloji, Mühendislik, Matematik) eğitimi disiplinleri bir araya getirerek aralarındaki ayrımı ortadan kaldırarak, </a:t>
            </a:r>
            <a:r>
              <a:rPr lang="tr-TR" dirty="0"/>
              <a:t>anaokulundan </a:t>
            </a:r>
            <a:r>
              <a:rPr lang="tr-TR" dirty="0" smtClean="0"/>
              <a:t>üniversiteye  </a:t>
            </a:r>
            <a:r>
              <a:rPr lang="tr-TR" dirty="0"/>
              <a:t>kadar  </a:t>
            </a:r>
            <a:r>
              <a:rPr lang="tr-TR" dirty="0" smtClean="0"/>
              <a:t>  </a:t>
            </a:r>
            <a:r>
              <a:rPr lang="tr-TR" dirty="0"/>
              <a:t>bu  </a:t>
            </a:r>
            <a:r>
              <a:rPr lang="tr-TR" dirty="0" smtClean="0"/>
              <a:t>eğitim  yaklaşımı öğrencilere uygulanmasıdır. </a:t>
            </a:r>
          </a:p>
          <a:p>
            <a:r>
              <a:rPr lang="tr-TR" dirty="0" smtClean="0"/>
              <a:t>STEM Eğitimi sayesinde  </a:t>
            </a:r>
            <a:r>
              <a:rPr lang="tr-TR" dirty="0"/>
              <a:t>sorgulayan,  araştıran,  üreten  ve  yeni  buluşlar </a:t>
            </a:r>
            <a:r>
              <a:rPr lang="tr-TR" dirty="0" smtClean="0"/>
              <a:t>yapabilen </a:t>
            </a:r>
            <a:r>
              <a:rPr lang="tr-TR" dirty="0"/>
              <a:t>bir neslin </a:t>
            </a:r>
            <a:r>
              <a:rPr lang="tr-TR" dirty="0" smtClean="0"/>
              <a:t>yetiştirilmesi amaçlanmaktadır.  </a:t>
            </a:r>
          </a:p>
          <a:p>
            <a:r>
              <a:rPr lang="tr-TR" dirty="0"/>
              <a:t>Ülkemizde Fen, Teknoloji, </a:t>
            </a:r>
            <a:r>
              <a:rPr lang="tr-TR" dirty="0" smtClean="0"/>
              <a:t>Mühendislik ve </a:t>
            </a:r>
            <a:r>
              <a:rPr lang="tr-TR" dirty="0"/>
              <a:t>Matematik kelimelerinin kısaltmaları </a:t>
            </a:r>
            <a:r>
              <a:rPr lang="tr-TR" dirty="0" smtClean="0"/>
              <a:t>yapılarak </a:t>
            </a:r>
            <a:r>
              <a:rPr lang="tr-TR" dirty="0" err="1" smtClean="0"/>
              <a:t>FeTeMM</a:t>
            </a:r>
            <a:r>
              <a:rPr lang="tr-TR" dirty="0" smtClean="0"/>
              <a:t> biçiminde de adlandırılmaktadır.</a:t>
            </a:r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678" y="2283500"/>
            <a:ext cx="48196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06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STEM eğitiminde öğrenciden neler bekleniyor?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93394" y="1825625"/>
            <a:ext cx="5360406" cy="4351338"/>
          </a:xfrm>
        </p:spPr>
        <p:txBody>
          <a:bodyPr/>
          <a:lstStyle/>
          <a:p>
            <a:r>
              <a:rPr lang="tr-TR" sz="3200" dirty="0" smtClean="0"/>
              <a:t>STEM eğitiminin temelinde; öğrencileri içerik öğrenmekten daha çok sorgulamaya, araştırma yapmaya, üretime ve yeni buluşlar yapmaya yönlendirme vardır.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20081"/>
            <a:ext cx="467677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67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STEM Eğitiminde Öğretmenlerden beklenenler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6335615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 Yol gösterici olmalı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 STEM ile ilgili eğitimlere katılmalı, yenilikleri takip etmeli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 Öğrenmeyi, yaratıcılığı ve işbirliğini teknoloji kullanarak geliştirmeli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 Okul yönetimi ile koordineli bir şekilde çalışmalı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 STEM etkinlikleri organize etmeli ve geliştirmeli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 STEM eğitimi etkinlileriyle ilgili sonuçları ve aktiviteleri sosyal medya üzerinden paylaşmalı (</a:t>
            </a:r>
            <a:r>
              <a:rPr lang="tr-TR" dirty="0" err="1" smtClean="0"/>
              <a:t>Kearney</a:t>
            </a:r>
            <a:r>
              <a:rPr lang="tr-TR" dirty="0" smtClean="0"/>
              <a:t>, 2015)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324" y="2108285"/>
            <a:ext cx="39814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68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Diğer Ülkeler Bu konuda Neler Yapıyor?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21. yüzyıl içerisinde teknolojik gelişme alanındaki yarış iyice hızlanmış, Amerika Birleşik Devletleri (ABD</a:t>
            </a:r>
            <a:r>
              <a:rPr lang="tr-TR" dirty="0" smtClean="0"/>
              <a:t>) için </a:t>
            </a:r>
            <a:r>
              <a:rPr lang="tr-TR" dirty="0"/>
              <a:t>Japonya’nın 1980’li yıllarda rakip olmasının ardından sahneye Çin de hem ekonomik, hem teknolojik hem de savunma sanayii alanlarında bir rakip olarak ortaya çıkmıştır.</a:t>
            </a:r>
          </a:p>
          <a:p>
            <a:r>
              <a:rPr lang="tr-TR" dirty="0"/>
              <a:t>Bu da gelişmiş ülkeleri bilime, mühendisliğe ve yenilikçiliğe yatırım yapmaya yönlendirmiştir. Bu amaç doğrultusunda, ABD çeşitli reform girişimleri başlatmıştır.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230" y="4828040"/>
            <a:ext cx="1628775" cy="13906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942" y="4784139"/>
            <a:ext cx="1743075" cy="13239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293" y="4881838"/>
            <a:ext cx="1847850" cy="135255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1176" y="3298787"/>
            <a:ext cx="1876425" cy="146685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4750" y="3405463"/>
            <a:ext cx="1809750" cy="147637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274" y="3603056"/>
            <a:ext cx="1885950" cy="134302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3327" y="3864994"/>
            <a:ext cx="12192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9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Diğer Ülkeler Bu konuda Neler Yapıyor?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STEM eğitimi artık bütün dünya ülkeleri için </a:t>
            </a:r>
            <a:r>
              <a:rPr lang="tr-TR" sz="2800" dirty="0" smtClean="0"/>
              <a:t>bir zorunluluk </a:t>
            </a:r>
            <a:r>
              <a:rPr lang="tr-TR" sz="2800" dirty="0"/>
              <a:t>haline gelmiştir. Gelişmiş ülkeler </a:t>
            </a:r>
            <a:r>
              <a:rPr lang="tr-TR" sz="2800" dirty="0" smtClean="0"/>
              <a:t>sanayi devrimiyle </a:t>
            </a:r>
            <a:r>
              <a:rPr lang="tr-TR" sz="2800" dirty="0"/>
              <a:t>ortaya çıkan eğitim sisteminden vazgeçip</a:t>
            </a:r>
            <a:r>
              <a:rPr lang="tr-TR" sz="2800" dirty="0" smtClean="0"/>
              <a:t>, eğitim </a:t>
            </a:r>
            <a:r>
              <a:rPr lang="tr-TR" sz="2800" dirty="0"/>
              <a:t>sistemlerini STEM eğitimine </a:t>
            </a:r>
            <a:r>
              <a:rPr lang="tr-TR" sz="2800" dirty="0" smtClean="0"/>
              <a:t>dayandırmayı hedeflemektedirler</a:t>
            </a:r>
            <a:r>
              <a:rPr lang="tr-TR" sz="2800" dirty="0"/>
              <a:t>. Bunun nedeni olarak da son </a:t>
            </a:r>
            <a:r>
              <a:rPr lang="tr-TR" sz="2800" dirty="0" smtClean="0"/>
              <a:t>yıllarda bilgi </a:t>
            </a:r>
            <a:r>
              <a:rPr lang="tr-TR" sz="2800" dirty="0"/>
              <a:t>toplumunda emek ve kas gücünden çok </a:t>
            </a:r>
            <a:r>
              <a:rPr lang="tr-TR" sz="2800" dirty="0" smtClean="0"/>
              <a:t>zihinsel süreçlerin </a:t>
            </a:r>
            <a:r>
              <a:rPr lang="tr-TR" sz="2800" dirty="0"/>
              <a:t>ve üretim becerilerinin arttırılması </a:t>
            </a:r>
            <a:r>
              <a:rPr lang="tr-TR" sz="2800" dirty="0" smtClean="0"/>
              <a:t>zorunluluk olarak </a:t>
            </a:r>
            <a:r>
              <a:rPr lang="tr-TR" sz="2800" dirty="0"/>
              <a:t>görülmektedir.</a:t>
            </a:r>
          </a:p>
        </p:txBody>
      </p:sp>
    </p:spTree>
    <p:extLst>
      <p:ext uri="{BB962C8B-B14F-4D97-AF65-F5344CB8AC3E}">
        <p14:creationId xmlns:p14="http://schemas.microsoft.com/office/powerpoint/2010/main" val="38621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Geleceğin STEM Alanları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19200" y="1967654"/>
            <a:ext cx="3938016" cy="4023360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chemeClr val="tx1"/>
                </a:solidFill>
              </a:rPr>
              <a:t>Mobil Internet 		</a:t>
            </a:r>
          </a:p>
          <a:p>
            <a:pPr marL="85725" indent="0">
              <a:buNone/>
            </a:pPr>
            <a:r>
              <a:rPr lang="tr-TR" sz="2400" b="1" dirty="0">
                <a:solidFill>
                  <a:schemeClr val="tx1"/>
                </a:solidFill>
              </a:rPr>
              <a:t>Bilişim İşlerinin Otomasyonu</a:t>
            </a:r>
          </a:p>
          <a:p>
            <a:r>
              <a:rPr lang="tr-TR" sz="2400" b="1" dirty="0">
                <a:solidFill>
                  <a:schemeClr val="tx1"/>
                </a:solidFill>
              </a:rPr>
              <a:t>Nesnelerin İnterneti 	</a:t>
            </a:r>
          </a:p>
          <a:p>
            <a:r>
              <a:rPr lang="tr-TR" sz="2400" b="1" dirty="0">
                <a:solidFill>
                  <a:schemeClr val="tx1"/>
                </a:solidFill>
              </a:rPr>
              <a:t>Bulut Bilişim 		</a:t>
            </a:r>
          </a:p>
          <a:p>
            <a:r>
              <a:rPr lang="tr-TR" sz="2400" b="1" dirty="0">
                <a:solidFill>
                  <a:schemeClr val="tx1"/>
                </a:solidFill>
              </a:rPr>
              <a:t>İleri Robot Teknolojileri 	</a:t>
            </a:r>
          </a:p>
          <a:p>
            <a:r>
              <a:rPr lang="tr-TR" sz="2400" b="1" dirty="0">
                <a:solidFill>
                  <a:schemeClr val="tx1"/>
                </a:solidFill>
              </a:rPr>
              <a:t>Otonom Araçlar 	</a:t>
            </a:r>
            <a:r>
              <a:rPr lang="tr-TR" sz="2400" b="1" dirty="0"/>
              <a:t>	</a:t>
            </a:r>
          </a:p>
          <a:p>
            <a:r>
              <a:rPr lang="tr-TR" sz="2400" b="1" dirty="0"/>
              <a:t>	</a:t>
            </a: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827776" y="1845734"/>
            <a:ext cx="480131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Yeni Nesil Gen Çalışmaları </a:t>
            </a:r>
            <a:r>
              <a:rPr lang="tr-TR" sz="2400" dirty="0"/>
              <a:t>	</a:t>
            </a:r>
            <a:endParaRPr lang="tr-TR" sz="2400" dirty="0" smtClean="0"/>
          </a:p>
          <a:p>
            <a:r>
              <a:rPr lang="tr-TR" sz="2400" dirty="0"/>
              <a:t>	</a:t>
            </a:r>
          </a:p>
          <a:p>
            <a:r>
              <a:rPr lang="tr-TR" sz="2400" b="1" dirty="0"/>
              <a:t>Enerji Depolama </a:t>
            </a:r>
            <a:r>
              <a:rPr lang="tr-TR" sz="2400" dirty="0"/>
              <a:t>	</a:t>
            </a:r>
            <a:endParaRPr lang="tr-TR" sz="2400" dirty="0" smtClean="0"/>
          </a:p>
          <a:p>
            <a:endParaRPr lang="tr-TR" sz="2400" dirty="0"/>
          </a:p>
          <a:p>
            <a:r>
              <a:rPr lang="tr-TR" sz="2400" b="1" dirty="0"/>
              <a:t>3 Boyutlu Baskı </a:t>
            </a:r>
            <a:r>
              <a:rPr lang="tr-TR" sz="2400" dirty="0"/>
              <a:t>	</a:t>
            </a:r>
            <a:endParaRPr lang="tr-TR" sz="2400" dirty="0" smtClean="0"/>
          </a:p>
          <a:p>
            <a:endParaRPr lang="tr-TR" sz="2400" dirty="0"/>
          </a:p>
          <a:p>
            <a:r>
              <a:rPr lang="tr-TR" sz="2400" b="1" dirty="0"/>
              <a:t>Gelişmiş Malzemeler </a:t>
            </a:r>
            <a:r>
              <a:rPr lang="tr-TR" sz="2400" dirty="0"/>
              <a:t>	</a:t>
            </a:r>
            <a:endParaRPr lang="tr-TR" sz="2400" dirty="0" smtClean="0"/>
          </a:p>
          <a:p>
            <a:r>
              <a:rPr lang="tr-TR" sz="2400" dirty="0"/>
              <a:t>	</a:t>
            </a:r>
          </a:p>
          <a:p>
            <a:r>
              <a:rPr lang="tr-TR" sz="2400" b="1" dirty="0"/>
              <a:t>Fosil Yakıt Çıkarma Teknolojileri </a:t>
            </a:r>
            <a:r>
              <a:rPr lang="tr-TR" sz="2400" dirty="0"/>
              <a:t>	</a:t>
            </a:r>
            <a:endParaRPr lang="tr-TR" sz="2400" dirty="0" smtClean="0"/>
          </a:p>
          <a:p>
            <a:r>
              <a:rPr lang="tr-TR" sz="2400" dirty="0"/>
              <a:t>	</a:t>
            </a:r>
          </a:p>
          <a:p>
            <a:r>
              <a:rPr lang="tr-TR" sz="2400" b="1" dirty="0"/>
              <a:t>Yenilenebilir Enerji </a:t>
            </a:r>
            <a:r>
              <a:rPr lang="tr-TR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0141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DÜNYA 2023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06426"/>
          </a:xfrm>
        </p:spPr>
        <p:txBody>
          <a:bodyPr>
            <a:normAutofit/>
          </a:bodyPr>
          <a:lstStyle/>
          <a:p>
            <a:r>
              <a:rPr lang="tr-TR" sz="2800" dirty="0" smtClean="0"/>
              <a:t>Yeni </a:t>
            </a:r>
            <a:r>
              <a:rPr lang="tr-TR" sz="2800" dirty="0"/>
              <a:t>teknolojilerin ekonomiye entegrasyonu, ekonomik büyüme ve refah imkânları getirirken birçok çalışanın da işini kaybetmesi tehlikesini beraberinde </a:t>
            </a:r>
            <a:r>
              <a:rPr lang="tr-TR" sz="2800" dirty="0" smtClean="0"/>
              <a:t>getirecektir. </a:t>
            </a:r>
          </a:p>
          <a:p>
            <a:r>
              <a:rPr lang="tr-TR" sz="2800" dirty="0" smtClean="0"/>
              <a:t>İşler </a:t>
            </a:r>
            <a:r>
              <a:rPr lang="tr-TR" sz="2800" dirty="0"/>
              <a:t>makineler tarafından devralınırken aslında insanlar tarafından yapılması gereken yeni işler (bu makinelerin tasarlanması, üretilmesi ve idamesi) ortaya </a:t>
            </a:r>
            <a:r>
              <a:rPr lang="tr-TR" sz="2800" dirty="0" smtClean="0"/>
              <a:t>çıkacaktır. </a:t>
            </a:r>
          </a:p>
        </p:txBody>
      </p:sp>
    </p:spTree>
    <p:extLst>
      <p:ext uri="{BB962C8B-B14F-4D97-AF65-F5344CB8AC3E}">
        <p14:creationId xmlns:p14="http://schemas.microsoft.com/office/powerpoint/2010/main" val="864634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DÜNYA 2023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800" dirty="0" smtClean="0"/>
              <a:t>Ülkemiz</a:t>
            </a:r>
            <a:r>
              <a:rPr lang="tr-TR" sz="2800" dirty="0" smtClean="0"/>
              <a:t>, </a:t>
            </a:r>
            <a:r>
              <a:rPr lang="tr-TR" sz="2800" dirty="0"/>
              <a:t>2023 yılına yüksek gelirli bir ülke olarak girebilecek midir? </a:t>
            </a:r>
          </a:p>
          <a:p>
            <a:r>
              <a:rPr lang="tr-TR" sz="2800" dirty="0" smtClean="0"/>
              <a:t>Ülkemizin </a:t>
            </a:r>
            <a:r>
              <a:rPr lang="tr-TR" sz="2800" dirty="0"/>
              <a:t>orta gelir tuzağından çıkabilmesi için </a:t>
            </a:r>
            <a:r>
              <a:rPr lang="tr-TR" sz="2800" dirty="0" smtClean="0"/>
              <a:t>eğitim </a:t>
            </a:r>
            <a:r>
              <a:rPr lang="tr-TR" sz="2800" dirty="0"/>
              <a:t>sisteminde köklü değişikliklere gitmesi gerekmektedir. Çünkü yüksek gelir ekonomiye geçmek gerekmektedir. Üretken bir ekonominin olmazsa olmazı ise nitelikli iş gücüdür. </a:t>
            </a:r>
          </a:p>
        </p:txBody>
      </p:sp>
    </p:spTree>
    <p:extLst>
      <p:ext uri="{BB962C8B-B14F-4D97-AF65-F5344CB8AC3E}">
        <p14:creationId xmlns:p14="http://schemas.microsoft.com/office/powerpoint/2010/main" val="1566990700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260</TotalTime>
  <Words>676</Words>
  <Application>Microsoft Office PowerPoint</Application>
  <PresentationFormat>Geniş ekran</PresentationFormat>
  <Paragraphs>87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2" baseType="lpstr">
      <vt:lpstr>Aharoni</vt:lpstr>
      <vt:lpstr>Arial</vt:lpstr>
      <vt:lpstr>Calibri</vt:lpstr>
      <vt:lpstr>Calibri Light</vt:lpstr>
      <vt:lpstr>Geçmişe bakış</vt:lpstr>
      <vt:lpstr>STEM  EĞİTİMİ</vt:lpstr>
      <vt:lpstr>STEM Eğitimi</vt:lpstr>
      <vt:lpstr>STEM eğitiminde öğrenciden neler bekleniyor?</vt:lpstr>
      <vt:lpstr>STEM Eğitiminde Öğretmenlerden beklenenler</vt:lpstr>
      <vt:lpstr>Diğer Ülkeler Bu konuda Neler Yapıyor?</vt:lpstr>
      <vt:lpstr>Diğer Ülkeler Bu konuda Neler Yapıyor?</vt:lpstr>
      <vt:lpstr>Geleceğin STEM Alanları </vt:lpstr>
      <vt:lpstr>DÜNYA 2023 </vt:lpstr>
      <vt:lpstr>DÜNYA 2023 </vt:lpstr>
      <vt:lpstr>DÜNYA 2023 </vt:lpstr>
      <vt:lpstr>DÜNYA 2023 </vt:lpstr>
      <vt:lpstr>DÜNYA 2023 </vt:lpstr>
      <vt:lpstr>DÜNYA 2023 </vt:lpstr>
      <vt:lpstr>Ülkemizde STEM Eğitimine geçiş için neler yapılıyor?</vt:lpstr>
      <vt:lpstr>STEM Eğitimim Sistemimize Dahil Edilebilmesine Yönelik Görüşler</vt:lpstr>
      <vt:lpstr>STEM Eğitimi Raporuna ulaşmak için;</vt:lpstr>
      <vt:lpstr>Görüş, Öneri ve Katkılarınız için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EĞİTİMİ RAPORU</dc:title>
  <dc:creator>Tunc Erdal AKDUR</dc:creator>
  <cp:lastModifiedBy>Tunc Erdal AKDUR</cp:lastModifiedBy>
  <cp:revision>62</cp:revision>
  <dcterms:created xsi:type="dcterms:W3CDTF">2016-10-31T10:49:33Z</dcterms:created>
  <dcterms:modified xsi:type="dcterms:W3CDTF">2017-07-07T11:18:12Z</dcterms:modified>
</cp:coreProperties>
</file>